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Classic" charset="1" panose="00000500000000000000"/>
      <p:regular r:id="rId28"/>
    </p:embeddedFont>
    <p:embeddedFont>
      <p:font typeface="Bebas Neue Bold" charset="1" panose="020B0606020202050201"/>
      <p:regular r:id="rId29"/>
    </p:embeddedFont>
    <p:embeddedFont>
      <p:font typeface="Montserrat Classic Bold" charset="1" panose="00000800000000000000"/>
      <p:regular r:id="rId30"/>
    </p:embeddedFont>
    <p:embeddedFont>
      <p:font typeface="DM Sans Bold" charset="1" panose="00000000000000000000"/>
      <p:regular r:id="rId31"/>
    </p:embeddedFont>
    <p:embeddedFont>
      <p:font typeface="Gotham" charset="1" panose="00000000000000000000"/>
      <p:regular r:id="rId32"/>
    </p:embeddedFont>
    <p:embeddedFont>
      <p:font typeface="League Spartan" charset="1" panose="00000800000000000000"/>
      <p:regular r:id="rId33"/>
    </p:embeddedFont>
    <p:embeddedFont>
      <p:font typeface="DM Sans" charset="1" panose="00000000000000000000"/>
      <p:regular r:id="rId34"/>
    </p:embeddedFont>
    <p:embeddedFont>
      <p:font typeface="Gotham Bold"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fonts/font38.fntdata" Type="http://schemas.openxmlformats.org/officeDocument/2006/relationships/font"/><Relationship Id="rId39"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https://www.naftaliharris.com/blog/visualizing-k-means-clustering/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https://www.naftaliharris.com/blog/visualizing-k-means-clustering/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9.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4.png" Type="http://schemas.openxmlformats.org/officeDocument/2006/relationships/image"/><Relationship Id="rId4"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60005" y="5898582"/>
            <a:ext cx="7480537" cy="1096370"/>
          </a:xfrm>
          <a:prstGeom prst="rect">
            <a:avLst/>
          </a:prstGeom>
        </p:spPr>
        <p:txBody>
          <a:bodyPr anchor="t" rtlCol="false" tIns="0" lIns="0" bIns="0" rIns="0">
            <a:spAutoFit/>
          </a:bodyPr>
          <a:lstStyle/>
          <a:p>
            <a:pPr algn="l">
              <a:lnSpc>
                <a:spcPts val="2960"/>
              </a:lnSpc>
              <a:spcBef>
                <a:spcPct val="0"/>
              </a:spcBef>
            </a:pPr>
            <a:r>
              <a:rPr lang="en-US" sz="2114">
                <a:solidFill>
                  <a:srgbClr val="5479F7"/>
                </a:solidFill>
                <a:latin typeface="Montserrat Classic"/>
                <a:ea typeface="Montserrat Classic"/>
                <a:cs typeface="Montserrat Classic"/>
                <a:sym typeface="Montserrat Classic"/>
              </a:rPr>
              <a:t>Comparaison des Algorithmes K-Means et DBSCAN pour la Segmentation Client : Analyse et Implémentation</a:t>
            </a:r>
          </a:p>
        </p:txBody>
      </p:sp>
      <p:sp>
        <p:nvSpPr>
          <p:cNvPr name="TextBox 7" id="7"/>
          <p:cNvSpPr txBox="true"/>
          <p:nvPr/>
        </p:nvSpPr>
        <p:spPr>
          <a:xfrm rot="0">
            <a:off x="9770804" y="2877975"/>
            <a:ext cx="7616965" cy="3417556"/>
          </a:xfrm>
          <a:prstGeom prst="rect">
            <a:avLst/>
          </a:prstGeom>
        </p:spPr>
        <p:txBody>
          <a:bodyPr anchor="t" rtlCol="false" tIns="0" lIns="0" bIns="0" rIns="0">
            <a:spAutoFit/>
          </a:bodyPr>
          <a:lstStyle/>
          <a:p>
            <a:pPr algn="l">
              <a:lnSpc>
                <a:spcPts val="12873"/>
              </a:lnSpc>
            </a:pPr>
            <a:r>
              <a:rPr lang="en-US" sz="13695" b="true">
                <a:solidFill>
                  <a:srgbClr val="000000"/>
                </a:solidFill>
                <a:latin typeface="Bebas Neue Bold"/>
                <a:ea typeface="Bebas Neue Bold"/>
                <a:cs typeface="Bebas Neue Bold"/>
                <a:sym typeface="Bebas Neue Bold"/>
              </a:rPr>
              <a:t>k-means </a:t>
            </a:r>
          </a:p>
          <a:p>
            <a:pPr algn="l">
              <a:lnSpc>
                <a:spcPts val="12873"/>
              </a:lnSpc>
            </a:pPr>
            <a:r>
              <a:rPr lang="en-US" sz="13695" b="true">
                <a:solidFill>
                  <a:srgbClr val="000000"/>
                </a:solidFill>
                <a:latin typeface="Bebas Neue Bold"/>
                <a:ea typeface="Bebas Neue Bold"/>
                <a:cs typeface="Bebas Neue Bold"/>
                <a:sym typeface="Bebas Neue Bold"/>
              </a:rPr>
              <a:t>vs dbscan</a:t>
            </a:r>
          </a:p>
        </p:txBody>
      </p:sp>
      <p:sp>
        <p:nvSpPr>
          <p:cNvPr name="Freeform 8" id="8"/>
          <p:cNvSpPr/>
          <p:nvPr/>
        </p:nvSpPr>
        <p:spPr>
          <a:xfrm flipH="false" flipV="false" rot="0">
            <a:off x="10253850" y="893608"/>
            <a:ext cx="3112964" cy="1497889"/>
          </a:xfrm>
          <a:custGeom>
            <a:avLst/>
            <a:gdLst/>
            <a:ahLst/>
            <a:cxnLst/>
            <a:rect r="r" b="b" t="t" l="l"/>
            <a:pathLst>
              <a:path h="1497889" w="3112964">
                <a:moveTo>
                  <a:pt x="0" y="0"/>
                </a:moveTo>
                <a:lnTo>
                  <a:pt x="3112965" y="0"/>
                </a:lnTo>
                <a:lnTo>
                  <a:pt x="3112965" y="1497889"/>
                </a:lnTo>
                <a:lnTo>
                  <a:pt x="0" y="1497889"/>
                </a:lnTo>
                <a:lnTo>
                  <a:pt x="0" y="0"/>
                </a:lnTo>
                <a:close/>
              </a:path>
            </a:pathLst>
          </a:custGeom>
          <a:blipFill>
            <a:blip r:embed="rId4"/>
            <a:stretch>
              <a:fillRect l="0" t="-55483" r="0" b="-52340"/>
            </a:stretch>
          </a:blipFill>
        </p:spPr>
      </p:sp>
      <p:sp>
        <p:nvSpPr>
          <p:cNvPr name="TextBox 9" id="9"/>
          <p:cNvSpPr txBox="true"/>
          <p:nvPr/>
        </p:nvSpPr>
        <p:spPr>
          <a:xfrm rot="0">
            <a:off x="13579287" y="1149138"/>
            <a:ext cx="3335961" cy="948730"/>
          </a:xfrm>
          <a:prstGeom prst="rect">
            <a:avLst/>
          </a:prstGeom>
        </p:spPr>
        <p:txBody>
          <a:bodyPr anchor="t" rtlCol="false" tIns="0" lIns="0" bIns="0" rIns="0">
            <a:spAutoFit/>
          </a:bodyPr>
          <a:lstStyle/>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Université Cadi Ayyad -Marrakech </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Ecole Supérieure de Technologie – Safi </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Département Informatique</a:t>
            </a:r>
          </a:p>
          <a:p>
            <a:pPr algn="ctr">
              <a:lnSpc>
                <a:spcPts val="1901"/>
              </a:lnSpc>
              <a:spcBef>
                <a:spcPct val="0"/>
              </a:spcBef>
            </a:pPr>
            <a:r>
              <a:rPr lang="en-US" sz="1358">
                <a:solidFill>
                  <a:srgbClr val="100F0D"/>
                </a:solidFill>
                <a:latin typeface="Montserrat Classic"/>
                <a:ea typeface="Montserrat Classic"/>
                <a:cs typeface="Montserrat Classic"/>
                <a:sym typeface="Montserrat Classic"/>
              </a:rPr>
              <a:t>Filière : LP-ISIR</a:t>
            </a:r>
          </a:p>
        </p:txBody>
      </p:sp>
      <p:sp>
        <p:nvSpPr>
          <p:cNvPr name="TextBox 10" id="10"/>
          <p:cNvSpPr txBox="true"/>
          <p:nvPr/>
        </p:nvSpPr>
        <p:spPr>
          <a:xfrm rot="0">
            <a:off x="9860005" y="7441521"/>
            <a:ext cx="1829730" cy="522531"/>
          </a:xfrm>
          <a:prstGeom prst="rect">
            <a:avLst/>
          </a:prstGeom>
        </p:spPr>
        <p:txBody>
          <a:bodyPr anchor="t" rtlCol="false" tIns="0" lIns="0" bIns="0" rIns="0">
            <a:spAutoFit/>
          </a:bodyPr>
          <a:lstStyle/>
          <a:p>
            <a:pPr algn="l">
              <a:lnSpc>
                <a:spcPts val="4526"/>
              </a:lnSpc>
            </a:pPr>
            <a:r>
              <a:rPr lang="en-US" b="true" sz="2263">
                <a:solidFill>
                  <a:srgbClr val="000000"/>
                </a:solidFill>
                <a:latin typeface="Montserrat Classic Bold"/>
                <a:ea typeface="Montserrat Classic Bold"/>
                <a:cs typeface="Montserrat Classic Bold"/>
                <a:sym typeface="Montserrat Classic Bold"/>
              </a:rPr>
              <a:t>Réalisé par :</a:t>
            </a:r>
          </a:p>
        </p:txBody>
      </p:sp>
      <p:sp>
        <p:nvSpPr>
          <p:cNvPr name="TextBox 11" id="11"/>
          <p:cNvSpPr txBox="true"/>
          <p:nvPr/>
        </p:nvSpPr>
        <p:spPr>
          <a:xfrm rot="0">
            <a:off x="10216485" y="7976433"/>
            <a:ext cx="281321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 DOUKKANI Mohamed</a:t>
            </a:r>
          </a:p>
        </p:txBody>
      </p:sp>
      <p:sp>
        <p:nvSpPr>
          <p:cNvPr name="TextBox 12" id="12"/>
          <p:cNvSpPr txBox="true"/>
          <p:nvPr/>
        </p:nvSpPr>
        <p:spPr>
          <a:xfrm rot="0">
            <a:off x="10216485" y="8397362"/>
            <a:ext cx="281321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 ZAGHOU Mohamed</a:t>
            </a:r>
          </a:p>
        </p:txBody>
      </p:sp>
      <p:grpSp>
        <p:nvGrpSpPr>
          <p:cNvPr name="Group 13" id="13"/>
          <p:cNvGrpSpPr/>
          <p:nvPr/>
        </p:nvGrpSpPr>
        <p:grpSpPr>
          <a:xfrm rot="0">
            <a:off x="14060918" y="7622496"/>
            <a:ext cx="3015898" cy="765341"/>
            <a:chOff x="0" y="0"/>
            <a:chExt cx="4021198" cy="1020455"/>
          </a:xfrm>
        </p:grpSpPr>
        <p:sp>
          <p:nvSpPr>
            <p:cNvPr name="TextBox 14" id="14"/>
            <p:cNvSpPr txBox="true"/>
            <p:nvPr/>
          </p:nvSpPr>
          <p:spPr>
            <a:xfrm rot="0">
              <a:off x="0" y="-180975"/>
              <a:ext cx="2756511" cy="636383"/>
            </a:xfrm>
            <a:prstGeom prst="rect">
              <a:avLst/>
            </a:prstGeom>
          </p:spPr>
          <p:txBody>
            <a:bodyPr anchor="t" rtlCol="false" tIns="0" lIns="0" bIns="0" rIns="0">
              <a:spAutoFit/>
            </a:bodyPr>
            <a:lstStyle/>
            <a:p>
              <a:pPr algn="l">
                <a:lnSpc>
                  <a:spcPts val="4526"/>
                </a:lnSpc>
              </a:pPr>
              <a:r>
                <a:rPr lang="en-US" b="true" sz="2263">
                  <a:solidFill>
                    <a:srgbClr val="000000"/>
                  </a:solidFill>
                  <a:latin typeface="Montserrat Classic Bold"/>
                  <a:ea typeface="Montserrat Classic Bold"/>
                  <a:cs typeface="Montserrat Classic Bold"/>
                  <a:sym typeface="Montserrat Classic Bold"/>
                </a:rPr>
                <a:t>Encadré par :</a:t>
              </a:r>
            </a:p>
          </p:txBody>
        </p:sp>
        <p:sp>
          <p:nvSpPr>
            <p:cNvPr name="TextBox 15" id="15"/>
            <p:cNvSpPr txBox="true"/>
            <p:nvPr/>
          </p:nvSpPr>
          <p:spPr>
            <a:xfrm rot="0">
              <a:off x="475307" y="519540"/>
              <a:ext cx="3545891" cy="500914"/>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Mme. MOUNIR Ilham</a:t>
              </a:r>
            </a:p>
          </p:txBody>
        </p:sp>
      </p:grpSp>
      <p:sp>
        <p:nvSpPr>
          <p:cNvPr name="TextBox 16" id="16"/>
          <p:cNvSpPr txBox="true"/>
          <p:nvPr/>
        </p:nvSpPr>
        <p:spPr>
          <a:xfrm rot="0">
            <a:off x="12707012" y="8981160"/>
            <a:ext cx="1215421" cy="411405"/>
          </a:xfrm>
          <a:prstGeom prst="rect">
            <a:avLst/>
          </a:prstGeom>
        </p:spPr>
        <p:txBody>
          <a:bodyPr anchor="t" rtlCol="false" tIns="0" lIns="0" bIns="0" rIns="0">
            <a:spAutoFit/>
          </a:bodyPr>
          <a:lstStyle/>
          <a:p>
            <a:pPr algn="l">
              <a:lnSpc>
                <a:spcPts val="3526"/>
              </a:lnSpc>
            </a:pPr>
            <a:r>
              <a:rPr lang="en-US" sz="1763">
                <a:solidFill>
                  <a:srgbClr val="000000"/>
                </a:solidFill>
                <a:latin typeface="Montserrat Classic"/>
                <a:ea typeface="Montserrat Classic"/>
                <a:cs typeface="Montserrat Classic"/>
                <a:sym typeface="Montserrat Classic"/>
              </a:rPr>
              <a:t>2024/2025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10</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3"/>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4"/>
            <a:stretch>
              <a:fillRect l="0" t="0" r="0" b="0"/>
            </a:stretch>
          </a:blipFill>
        </p:spPr>
      </p:sp>
      <p:sp>
        <p:nvSpPr>
          <p:cNvPr name="Freeform 20" id="20"/>
          <p:cNvSpPr/>
          <p:nvPr/>
        </p:nvSpPr>
        <p:spPr>
          <a:xfrm flipH="false" flipV="false" rot="0">
            <a:off x="5390607" y="2024362"/>
            <a:ext cx="7506786" cy="7128319"/>
          </a:xfrm>
          <a:custGeom>
            <a:avLst/>
            <a:gdLst/>
            <a:ahLst/>
            <a:cxnLst/>
            <a:rect r="r" b="b" t="t" l="l"/>
            <a:pathLst>
              <a:path h="7128319" w="7506786">
                <a:moveTo>
                  <a:pt x="0" y="0"/>
                </a:moveTo>
                <a:lnTo>
                  <a:pt x="7506786" y="0"/>
                </a:lnTo>
                <a:lnTo>
                  <a:pt x="7506786" y="7128319"/>
                </a:lnTo>
                <a:lnTo>
                  <a:pt x="0" y="7128319"/>
                </a:lnTo>
                <a:lnTo>
                  <a:pt x="0" y="0"/>
                </a:lnTo>
                <a:close/>
              </a:path>
            </a:pathLst>
          </a:custGeom>
          <a:blipFill>
            <a:blip r:embed="rId5"/>
            <a:stretch>
              <a:fillRect l="0" t="0" r="0" b="0"/>
            </a:stretch>
          </a:blipFill>
        </p:spPr>
      </p:sp>
      <p:sp>
        <p:nvSpPr>
          <p:cNvPr name="TextBox 21" id="21"/>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Exemple d'Application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987999" y="4194025"/>
            <a:ext cx="5280389" cy="2194225"/>
          </a:xfrm>
          <a:prstGeom prst="rect">
            <a:avLst/>
          </a:prstGeom>
        </p:spPr>
        <p:txBody>
          <a:bodyPr anchor="t" rtlCol="false" tIns="0" lIns="0" bIns="0" rIns="0">
            <a:spAutoFit/>
          </a:bodyPr>
          <a:lstStyle/>
          <a:p>
            <a:pPr algn="l" marL="0" indent="0" lvl="0">
              <a:lnSpc>
                <a:spcPts val="16593"/>
              </a:lnSpc>
            </a:pPr>
            <a:r>
              <a:rPr lang="en-US" b="true" sz="16429">
                <a:solidFill>
                  <a:srgbClr val="000000"/>
                </a:solidFill>
                <a:latin typeface="Bebas Neue Bold"/>
                <a:ea typeface="Bebas Neue Bold"/>
                <a:cs typeface="Bebas Neue Bold"/>
                <a:sym typeface="Bebas Neue Bold"/>
              </a:rPr>
              <a:t>DBSCAN</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12</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466344" y="4011792"/>
            <a:ext cx="5525072" cy="5383212"/>
          </a:xfrm>
          <a:custGeom>
            <a:avLst/>
            <a:gdLst/>
            <a:ahLst/>
            <a:cxnLst/>
            <a:rect r="r" b="b" t="t" l="l"/>
            <a:pathLst>
              <a:path h="5383212" w="5525072">
                <a:moveTo>
                  <a:pt x="0" y="0"/>
                </a:moveTo>
                <a:lnTo>
                  <a:pt x="5525072" y="0"/>
                </a:lnTo>
                <a:lnTo>
                  <a:pt x="5525072" y="5383212"/>
                </a:lnTo>
                <a:lnTo>
                  <a:pt x="0" y="5383212"/>
                </a:lnTo>
                <a:lnTo>
                  <a:pt x="0" y="0"/>
                </a:lnTo>
                <a:close/>
              </a:path>
            </a:pathLst>
          </a:custGeom>
          <a:blipFill>
            <a:blip r:embed="rId4"/>
            <a:stretch>
              <a:fillRect l="0" t="0" r="0" b="0"/>
            </a:stretch>
          </a:blipFill>
        </p:spPr>
      </p:sp>
      <p:sp>
        <p:nvSpPr>
          <p:cNvPr name="Freeform 21" id="21"/>
          <p:cNvSpPr/>
          <p:nvPr/>
        </p:nvSpPr>
        <p:spPr>
          <a:xfrm flipH="false" flipV="false" rot="0">
            <a:off x="1462468" y="2024362"/>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537550" y="3710402"/>
            <a:ext cx="5341497" cy="3492845"/>
          </a:xfrm>
          <a:custGeom>
            <a:avLst/>
            <a:gdLst/>
            <a:ahLst/>
            <a:cxnLst/>
            <a:rect r="r" b="b" t="t" l="l"/>
            <a:pathLst>
              <a:path h="3492845" w="5341497">
                <a:moveTo>
                  <a:pt x="0" y="0"/>
                </a:moveTo>
                <a:lnTo>
                  <a:pt x="5341497" y="0"/>
                </a:lnTo>
                <a:lnTo>
                  <a:pt x="5341497" y="3492845"/>
                </a:lnTo>
                <a:lnTo>
                  <a:pt x="0" y="3492845"/>
                </a:lnTo>
                <a:lnTo>
                  <a:pt x="0" y="0"/>
                </a:lnTo>
                <a:close/>
              </a:path>
            </a:pathLst>
          </a:custGeom>
          <a:blipFill>
            <a:blip r:embed="rId7"/>
            <a:stretch>
              <a:fillRect l="0" t="0" r="0" b="0"/>
            </a:stretch>
          </a:blipFill>
        </p:spPr>
      </p:sp>
      <p:sp>
        <p:nvSpPr>
          <p:cNvPr name="TextBox 23" id="23"/>
          <p:cNvSpPr txBox="true"/>
          <p:nvPr/>
        </p:nvSpPr>
        <p:spPr>
          <a:xfrm rot="0">
            <a:off x="4570699" y="920597"/>
            <a:ext cx="914660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Définition de l’algorithme DBSCAN</a:t>
            </a:r>
          </a:p>
        </p:txBody>
      </p:sp>
      <p:sp>
        <p:nvSpPr>
          <p:cNvPr name="TextBox 24" id="24"/>
          <p:cNvSpPr txBox="true"/>
          <p:nvPr/>
        </p:nvSpPr>
        <p:spPr>
          <a:xfrm rot="0">
            <a:off x="2249540" y="2678162"/>
            <a:ext cx="15564851" cy="1209805"/>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a:t>
            </a:r>
            <a:r>
              <a:rPr lang="en-US" b="true" sz="2059" spc="19">
                <a:solidFill>
                  <a:srgbClr val="002250"/>
                </a:solidFill>
                <a:latin typeface="Gotham Bold"/>
                <a:ea typeface="Gotham Bold"/>
                <a:cs typeface="Gotham Bold"/>
                <a:sym typeface="Gotham Bold"/>
              </a:rPr>
              <a:t>DBSCAN </a:t>
            </a:r>
            <a:r>
              <a:rPr lang="en-US" sz="2059" spc="19">
                <a:solidFill>
                  <a:srgbClr val="002250"/>
                </a:solidFill>
                <a:latin typeface="Gotham"/>
                <a:ea typeface="Gotham"/>
                <a:cs typeface="Gotham"/>
                <a:sym typeface="Gotham"/>
              </a:rPr>
              <a:t>est un algorithme de regroupement basé sur la densité. Contrairement à K-Means, il identifie les clusters en fonction des zones de haute densité et est capable de détecter des formes complexes tout en isolant les points aberrants (bruit).</a:t>
            </a:r>
          </a:p>
        </p:txBody>
      </p:sp>
      <p:sp>
        <p:nvSpPr>
          <p:cNvPr name="TextBox 25" id="25"/>
          <p:cNvSpPr txBox="true"/>
          <p:nvPr/>
        </p:nvSpPr>
        <p:spPr>
          <a:xfrm rot="0">
            <a:off x="2063494"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DBSCAN.</a:t>
            </a:r>
          </a:p>
        </p:txBody>
      </p:sp>
      <p:sp>
        <p:nvSpPr>
          <p:cNvPr name="TextBox 26" id="26"/>
          <p:cNvSpPr txBox="true"/>
          <p:nvPr/>
        </p:nvSpPr>
        <p:spPr>
          <a:xfrm rot="0">
            <a:off x="6539334" y="7241347"/>
            <a:ext cx="9925798" cy="2028955"/>
          </a:xfrm>
          <a:prstGeom prst="rect">
            <a:avLst/>
          </a:prstGeom>
        </p:spPr>
        <p:txBody>
          <a:bodyPr anchor="t" rtlCol="false" tIns="0" lIns="0" bIns="0" rIns="0">
            <a:spAutoFit/>
          </a:bodyPr>
          <a:lstStyle/>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Points centraux</a:t>
            </a:r>
            <a:r>
              <a:rPr lang="en-US" sz="2059" spc="18">
                <a:solidFill>
                  <a:srgbClr val="002250"/>
                </a:solidFill>
                <a:latin typeface="Gotham"/>
                <a:ea typeface="Gotham"/>
                <a:cs typeface="Gotham"/>
                <a:sym typeface="Gotham"/>
              </a:rPr>
              <a:t> : points ayant au moins MinPtsMinPtsMinPts voisins dans un rayon ε\varepsilonε.</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Points de bordure</a:t>
            </a:r>
            <a:r>
              <a:rPr lang="en-US" sz="2059" spc="18">
                <a:solidFill>
                  <a:srgbClr val="002250"/>
                </a:solidFill>
                <a:latin typeface="Gotham"/>
                <a:ea typeface="Gotham"/>
                <a:cs typeface="Gotham"/>
                <a:sym typeface="Gotham"/>
              </a:rPr>
              <a:t> : voisins d’un point central, mais ayant moins de MinPtsMinPtsMinPts.</a:t>
            </a:r>
          </a:p>
          <a:p>
            <a:pPr algn="l" marL="444740" indent="-222370" lvl="1">
              <a:lnSpc>
                <a:spcPts val="3295"/>
              </a:lnSpc>
              <a:buFont typeface="Arial"/>
              <a:buChar char="•"/>
            </a:pPr>
            <a:r>
              <a:rPr lang="en-US" b="true" sz="2059" spc="19">
                <a:solidFill>
                  <a:srgbClr val="002250"/>
                </a:solidFill>
                <a:latin typeface="Gotham Bold"/>
                <a:ea typeface="Gotham Bold"/>
                <a:cs typeface="Gotham Bold"/>
                <a:sym typeface="Gotham Bold"/>
              </a:rPr>
              <a:t>Points bruit</a:t>
            </a:r>
            <a:r>
              <a:rPr lang="en-US" sz="2059" spc="19">
                <a:solidFill>
                  <a:srgbClr val="002250"/>
                </a:solidFill>
                <a:latin typeface="Gotham"/>
                <a:ea typeface="Gotham"/>
                <a:cs typeface="Gotham"/>
                <a:sym typeface="Gotham"/>
              </a:rPr>
              <a:t> : points isolés, ne faisant partie d’aucun cluster.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13</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grpSp>
        <p:nvGrpSpPr>
          <p:cNvPr name="Group 20" id="20"/>
          <p:cNvGrpSpPr/>
          <p:nvPr/>
        </p:nvGrpSpPr>
        <p:grpSpPr>
          <a:xfrm rot="0">
            <a:off x="6541330" y="2024362"/>
            <a:ext cx="5045990" cy="7490258"/>
            <a:chOff x="0" y="0"/>
            <a:chExt cx="1328985" cy="1972743"/>
          </a:xfrm>
        </p:grpSpPr>
        <p:sp>
          <p:nvSpPr>
            <p:cNvPr name="Freeform 21" id="21"/>
            <p:cNvSpPr/>
            <p:nvPr/>
          </p:nvSpPr>
          <p:spPr>
            <a:xfrm flipH="false" flipV="false" rot="0">
              <a:off x="0" y="0"/>
              <a:ext cx="1328985" cy="1972743"/>
            </a:xfrm>
            <a:custGeom>
              <a:avLst/>
              <a:gdLst/>
              <a:ahLst/>
              <a:cxnLst/>
              <a:rect r="r" b="b" t="t" l="l"/>
              <a:pathLst>
                <a:path h="1972743" w="1328985">
                  <a:moveTo>
                    <a:pt x="78248" y="0"/>
                  </a:moveTo>
                  <a:lnTo>
                    <a:pt x="1250737" y="0"/>
                  </a:lnTo>
                  <a:cubicBezTo>
                    <a:pt x="1293952" y="0"/>
                    <a:pt x="1328985" y="35033"/>
                    <a:pt x="1328985" y="78248"/>
                  </a:cubicBezTo>
                  <a:lnTo>
                    <a:pt x="1328985" y="1894495"/>
                  </a:lnTo>
                  <a:cubicBezTo>
                    <a:pt x="1328985" y="1937710"/>
                    <a:pt x="1293952" y="1972743"/>
                    <a:pt x="1250737" y="1972743"/>
                  </a:cubicBezTo>
                  <a:lnTo>
                    <a:pt x="78248" y="1972743"/>
                  </a:lnTo>
                  <a:cubicBezTo>
                    <a:pt x="35033" y="1972743"/>
                    <a:pt x="0" y="1937710"/>
                    <a:pt x="0" y="1894495"/>
                  </a:cubicBezTo>
                  <a:lnTo>
                    <a:pt x="0" y="78248"/>
                  </a:lnTo>
                  <a:cubicBezTo>
                    <a:pt x="0" y="35033"/>
                    <a:pt x="35033" y="0"/>
                    <a:pt x="78248" y="0"/>
                  </a:cubicBezTo>
                  <a:close/>
                </a:path>
              </a:pathLst>
            </a:custGeom>
            <a:solidFill>
              <a:srgbClr val="000000">
                <a:alpha val="0"/>
              </a:srgbClr>
            </a:solidFill>
            <a:ln w="38100" cap="rnd">
              <a:solidFill>
                <a:srgbClr val="000000"/>
              </a:solidFill>
              <a:prstDash val="solid"/>
              <a:round/>
            </a:ln>
          </p:spPr>
        </p:sp>
        <p:sp>
          <p:nvSpPr>
            <p:cNvPr name="TextBox 22" id="22"/>
            <p:cNvSpPr txBox="true"/>
            <p:nvPr/>
          </p:nvSpPr>
          <p:spPr>
            <a:xfrm>
              <a:off x="0" y="38100"/>
              <a:ext cx="1328985" cy="1934643"/>
            </a:xfrm>
            <a:prstGeom prst="rect">
              <a:avLst/>
            </a:prstGeom>
          </p:spPr>
          <p:txBody>
            <a:bodyPr anchor="ctr" rtlCol="false" tIns="50800" lIns="50800" bIns="50800" rIns="50800"/>
            <a:lstStyle/>
            <a:p>
              <a:pPr algn="ctr">
                <a:lnSpc>
                  <a:spcPts val="2023"/>
                </a:lnSpc>
              </a:pPr>
            </a:p>
          </p:txBody>
        </p:sp>
      </p:grpSp>
      <p:grpSp>
        <p:nvGrpSpPr>
          <p:cNvPr name="Group 23" id="23"/>
          <p:cNvGrpSpPr/>
          <p:nvPr/>
        </p:nvGrpSpPr>
        <p:grpSpPr>
          <a:xfrm rot="0">
            <a:off x="4576464" y="4684273"/>
            <a:ext cx="1543050" cy="1012627"/>
            <a:chOff x="0" y="0"/>
            <a:chExt cx="812800" cy="533400"/>
          </a:xfrm>
        </p:grpSpPr>
        <p:sp>
          <p:nvSpPr>
            <p:cNvPr name="Freeform 24" id="24"/>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25" id="25"/>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26" id="26"/>
          <p:cNvGrpSpPr/>
          <p:nvPr/>
        </p:nvGrpSpPr>
        <p:grpSpPr>
          <a:xfrm rot="0">
            <a:off x="11700784" y="4684273"/>
            <a:ext cx="1543050" cy="1012627"/>
            <a:chOff x="0" y="0"/>
            <a:chExt cx="812800" cy="533400"/>
          </a:xfrm>
        </p:grpSpPr>
        <p:sp>
          <p:nvSpPr>
            <p:cNvPr name="Freeform 27" id="27"/>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28" id="28"/>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29" id="29"/>
          <p:cNvGrpSpPr/>
          <p:nvPr/>
        </p:nvGrpSpPr>
        <p:grpSpPr>
          <a:xfrm rot="0">
            <a:off x="6890326" y="2290950"/>
            <a:ext cx="4347997" cy="676687"/>
            <a:chOff x="0" y="0"/>
            <a:chExt cx="1145152" cy="178222"/>
          </a:xfrm>
        </p:grpSpPr>
        <p:sp>
          <p:nvSpPr>
            <p:cNvPr name="Freeform 30" id="30"/>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1" id="31"/>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Sélectionnez un point de données non visité aléatoire</a:t>
              </a:r>
            </a:p>
          </p:txBody>
        </p:sp>
      </p:grpSp>
      <p:grpSp>
        <p:nvGrpSpPr>
          <p:cNvPr name="Group 32" id="32"/>
          <p:cNvGrpSpPr/>
          <p:nvPr/>
        </p:nvGrpSpPr>
        <p:grpSpPr>
          <a:xfrm rot="0">
            <a:off x="6890326" y="3601117"/>
            <a:ext cx="4347997" cy="676687"/>
            <a:chOff x="0" y="0"/>
            <a:chExt cx="1145152" cy="178222"/>
          </a:xfrm>
        </p:grpSpPr>
        <p:sp>
          <p:nvSpPr>
            <p:cNvPr name="Freeform 33" id="33"/>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4" id="34"/>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Marquez ce point comme visité</a:t>
              </a:r>
            </a:p>
          </p:txBody>
        </p:sp>
      </p:grpSp>
      <p:grpSp>
        <p:nvGrpSpPr>
          <p:cNvPr name="Group 35" id="35"/>
          <p:cNvGrpSpPr/>
          <p:nvPr/>
        </p:nvGrpSpPr>
        <p:grpSpPr>
          <a:xfrm rot="0">
            <a:off x="6890326" y="4915978"/>
            <a:ext cx="4347997" cy="676687"/>
            <a:chOff x="0" y="0"/>
            <a:chExt cx="1145152" cy="178222"/>
          </a:xfrm>
        </p:grpSpPr>
        <p:sp>
          <p:nvSpPr>
            <p:cNvPr name="Freeform 36" id="36"/>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37" id="37"/>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Trouvez les points dans un rayon ε du point choisi</a:t>
              </a:r>
            </a:p>
          </p:txBody>
        </p:sp>
      </p:grpSp>
      <p:grpSp>
        <p:nvGrpSpPr>
          <p:cNvPr name="Group 38" id="38"/>
          <p:cNvGrpSpPr/>
          <p:nvPr/>
        </p:nvGrpSpPr>
        <p:grpSpPr>
          <a:xfrm rot="0">
            <a:off x="6890326" y="7545701"/>
            <a:ext cx="4347997" cy="676687"/>
            <a:chOff x="0" y="0"/>
            <a:chExt cx="1145152" cy="178222"/>
          </a:xfrm>
        </p:grpSpPr>
        <p:sp>
          <p:nvSpPr>
            <p:cNvPr name="Freeform 39" id="39"/>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40" id="40"/>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le point est considéré comme un "point central"</a:t>
              </a:r>
            </a:p>
          </p:txBody>
        </p:sp>
      </p:grpSp>
      <p:sp>
        <p:nvSpPr>
          <p:cNvPr name="AutoShape 41" id="41"/>
          <p:cNvSpPr/>
          <p:nvPr/>
        </p:nvSpPr>
        <p:spPr>
          <a:xfrm>
            <a:off x="9064325" y="2967637"/>
            <a:ext cx="0" cy="633480"/>
          </a:xfrm>
          <a:prstGeom prst="line">
            <a:avLst/>
          </a:prstGeom>
          <a:ln cap="flat" w="38100">
            <a:solidFill>
              <a:srgbClr val="000000"/>
            </a:solidFill>
            <a:prstDash val="sysDot"/>
            <a:headEnd type="none" len="sm" w="sm"/>
            <a:tailEnd type="arrow" len="sm" w="med"/>
          </a:ln>
        </p:spPr>
      </p:sp>
      <p:sp>
        <p:nvSpPr>
          <p:cNvPr name="AutoShape 42" id="42"/>
          <p:cNvSpPr/>
          <p:nvPr/>
        </p:nvSpPr>
        <p:spPr>
          <a:xfrm>
            <a:off x="9064325" y="4277803"/>
            <a:ext cx="0" cy="638175"/>
          </a:xfrm>
          <a:prstGeom prst="line">
            <a:avLst/>
          </a:prstGeom>
          <a:ln cap="flat" w="38100">
            <a:solidFill>
              <a:srgbClr val="000000"/>
            </a:solidFill>
            <a:prstDash val="sysDot"/>
            <a:headEnd type="none" len="sm" w="sm"/>
            <a:tailEnd type="arrow" len="sm" w="med"/>
          </a:ln>
        </p:spPr>
      </p:sp>
      <p:grpSp>
        <p:nvGrpSpPr>
          <p:cNvPr name="Group 43" id="43"/>
          <p:cNvGrpSpPr/>
          <p:nvPr/>
        </p:nvGrpSpPr>
        <p:grpSpPr>
          <a:xfrm rot="0">
            <a:off x="6890326" y="8860563"/>
            <a:ext cx="4347997" cy="531087"/>
            <a:chOff x="0" y="0"/>
            <a:chExt cx="1145152" cy="139875"/>
          </a:xfrm>
        </p:grpSpPr>
        <p:sp>
          <p:nvSpPr>
            <p:cNvPr name="Freeform 44" id="44"/>
            <p:cNvSpPr/>
            <p:nvPr/>
          </p:nvSpPr>
          <p:spPr>
            <a:xfrm flipH="false" flipV="false" rot="0">
              <a:off x="0" y="0"/>
              <a:ext cx="1145152" cy="139875"/>
            </a:xfrm>
            <a:custGeom>
              <a:avLst/>
              <a:gdLst/>
              <a:ahLst/>
              <a:cxnLst/>
              <a:rect r="r" b="b" t="t" l="l"/>
              <a:pathLst>
                <a:path h="139875" w="1145152">
                  <a:moveTo>
                    <a:pt x="69937" y="0"/>
                  </a:moveTo>
                  <a:lnTo>
                    <a:pt x="1075214" y="0"/>
                  </a:lnTo>
                  <a:cubicBezTo>
                    <a:pt x="1113840" y="0"/>
                    <a:pt x="1145152" y="31312"/>
                    <a:pt x="1145152" y="69937"/>
                  </a:cubicBezTo>
                  <a:lnTo>
                    <a:pt x="1145152" y="69937"/>
                  </a:lnTo>
                  <a:cubicBezTo>
                    <a:pt x="1145152" y="108563"/>
                    <a:pt x="1113840" y="139875"/>
                    <a:pt x="1075214" y="139875"/>
                  </a:cubicBezTo>
                  <a:lnTo>
                    <a:pt x="69937" y="139875"/>
                  </a:lnTo>
                  <a:cubicBezTo>
                    <a:pt x="31312" y="139875"/>
                    <a:pt x="0" y="108563"/>
                    <a:pt x="0" y="69937"/>
                  </a:cubicBezTo>
                  <a:lnTo>
                    <a:pt x="0" y="69937"/>
                  </a:lnTo>
                  <a:cubicBezTo>
                    <a:pt x="0" y="31312"/>
                    <a:pt x="31312" y="0"/>
                    <a:pt x="69937" y="0"/>
                  </a:cubicBezTo>
                  <a:close/>
                </a:path>
              </a:pathLst>
            </a:custGeom>
            <a:solidFill>
              <a:srgbClr val="366994"/>
            </a:solidFill>
          </p:spPr>
        </p:sp>
        <p:sp>
          <p:nvSpPr>
            <p:cNvPr name="TextBox 45" id="45"/>
            <p:cNvSpPr txBox="true"/>
            <p:nvPr/>
          </p:nvSpPr>
          <p:spPr>
            <a:xfrm>
              <a:off x="0" y="38100"/>
              <a:ext cx="1145152" cy="101775"/>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Créer un cluster</a:t>
              </a:r>
            </a:p>
          </p:txBody>
        </p:sp>
      </p:grpSp>
      <p:sp>
        <p:nvSpPr>
          <p:cNvPr name="AutoShape 46" id="46"/>
          <p:cNvSpPr/>
          <p:nvPr/>
        </p:nvSpPr>
        <p:spPr>
          <a:xfrm>
            <a:off x="9064325" y="8222388"/>
            <a:ext cx="0" cy="638175"/>
          </a:xfrm>
          <a:prstGeom prst="line">
            <a:avLst/>
          </a:prstGeom>
          <a:ln cap="flat" w="38100">
            <a:solidFill>
              <a:srgbClr val="000000"/>
            </a:solidFill>
            <a:prstDash val="sysDot"/>
            <a:headEnd type="none" len="sm" w="sm"/>
            <a:tailEnd type="arrow" len="sm" w="med"/>
          </a:ln>
        </p:spPr>
      </p:sp>
      <p:grpSp>
        <p:nvGrpSpPr>
          <p:cNvPr name="Group 47" id="47"/>
          <p:cNvGrpSpPr/>
          <p:nvPr/>
        </p:nvGrpSpPr>
        <p:grpSpPr>
          <a:xfrm rot="0">
            <a:off x="6890326" y="6230840"/>
            <a:ext cx="4347997" cy="676687"/>
            <a:chOff x="0" y="0"/>
            <a:chExt cx="1145152" cy="178222"/>
          </a:xfrm>
        </p:grpSpPr>
        <p:sp>
          <p:nvSpPr>
            <p:cNvPr name="Freeform 48" id="48"/>
            <p:cNvSpPr/>
            <p:nvPr/>
          </p:nvSpPr>
          <p:spPr>
            <a:xfrm flipH="false" flipV="false" rot="0">
              <a:off x="0" y="0"/>
              <a:ext cx="1145152" cy="178222"/>
            </a:xfrm>
            <a:custGeom>
              <a:avLst/>
              <a:gdLst/>
              <a:ahLst/>
              <a:cxnLst/>
              <a:rect r="r" b="b" t="t" l="l"/>
              <a:pathLst>
                <a:path h="178222" w="1145152">
                  <a:moveTo>
                    <a:pt x="89111" y="0"/>
                  </a:moveTo>
                  <a:lnTo>
                    <a:pt x="1056041" y="0"/>
                  </a:lnTo>
                  <a:cubicBezTo>
                    <a:pt x="1105255" y="0"/>
                    <a:pt x="1145152" y="39896"/>
                    <a:pt x="1145152" y="89111"/>
                  </a:cubicBezTo>
                  <a:lnTo>
                    <a:pt x="1145152" y="89111"/>
                  </a:lnTo>
                  <a:cubicBezTo>
                    <a:pt x="1145152" y="138326"/>
                    <a:pt x="1105255" y="178222"/>
                    <a:pt x="1056041" y="178222"/>
                  </a:cubicBezTo>
                  <a:lnTo>
                    <a:pt x="89111" y="178222"/>
                  </a:lnTo>
                  <a:cubicBezTo>
                    <a:pt x="39896" y="178222"/>
                    <a:pt x="0" y="138326"/>
                    <a:pt x="0" y="89111"/>
                  </a:cubicBezTo>
                  <a:lnTo>
                    <a:pt x="0" y="89111"/>
                  </a:lnTo>
                  <a:cubicBezTo>
                    <a:pt x="0" y="39896"/>
                    <a:pt x="39896" y="0"/>
                    <a:pt x="89111" y="0"/>
                  </a:cubicBezTo>
                  <a:close/>
                </a:path>
              </a:pathLst>
            </a:custGeom>
            <a:solidFill>
              <a:srgbClr val="366994"/>
            </a:solidFill>
          </p:spPr>
        </p:sp>
        <p:sp>
          <p:nvSpPr>
            <p:cNvPr name="TextBox 49" id="49"/>
            <p:cNvSpPr txBox="true"/>
            <p:nvPr/>
          </p:nvSpPr>
          <p:spPr>
            <a:xfrm>
              <a:off x="0" y="38100"/>
              <a:ext cx="1145152" cy="140122"/>
            </a:xfrm>
            <a:prstGeom prst="rect">
              <a:avLst/>
            </a:prstGeom>
          </p:spPr>
          <p:txBody>
            <a:bodyPr anchor="ctr" rtlCol="false" tIns="50800" lIns="50800" bIns="50800" rIns="50800"/>
            <a:lstStyle/>
            <a:p>
              <a:pPr algn="ctr">
                <a:lnSpc>
                  <a:spcPts val="1732"/>
                </a:lnSpc>
              </a:pPr>
              <a:r>
                <a:rPr lang="en-US" sz="1786">
                  <a:solidFill>
                    <a:srgbClr val="FFFFFF"/>
                  </a:solidFill>
                  <a:latin typeface="DM Sans"/>
                  <a:ea typeface="DM Sans"/>
                  <a:cs typeface="DM Sans"/>
                  <a:sym typeface="DM Sans"/>
                </a:rPr>
                <a:t>Vérification de la densité</a:t>
              </a:r>
            </a:p>
          </p:txBody>
        </p:sp>
      </p:grpSp>
      <p:sp>
        <p:nvSpPr>
          <p:cNvPr name="AutoShape 50" id="50"/>
          <p:cNvSpPr/>
          <p:nvPr/>
        </p:nvSpPr>
        <p:spPr>
          <a:xfrm>
            <a:off x="9064325" y="5592665"/>
            <a:ext cx="0" cy="638175"/>
          </a:xfrm>
          <a:prstGeom prst="line">
            <a:avLst/>
          </a:prstGeom>
          <a:ln cap="flat" w="38100">
            <a:solidFill>
              <a:srgbClr val="000000"/>
            </a:solidFill>
            <a:prstDash val="sysDot"/>
            <a:headEnd type="none" len="sm" w="sm"/>
            <a:tailEnd type="arrow" len="sm" w="med"/>
          </a:ln>
        </p:spPr>
      </p:sp>
      <p:sp>
        <p:nvSpPr>
          <p:cNvPr name="AutoShape 51" id="51"/>
          <p:cNvSpPr/>
          <p:nvPr/>
        </p:nvSpPr>
        <p:spPr>
          <a:xfrm>
            <a:off x="9064325" y="6907526"/>
            <a:ext cx="0" cy="638175"/>
          </a:xfrm>
          <a:prstGeom prst="line">
            <a:avLst/>
          </a:prstGeom>
          <a:ln cap="flat" w="38100">
            <a:solidFill>
              <a:srgbClr val="000000"/>
            </a:solidFill>
            <a:prstDash val="sysDot"/>
            <a:headEnd type="none" len="sm" w="sm"/>
            <a:tailEnd type="arrow" len="sm" w="med"/>
          </a:ln>
        </p:spPr>
      </p:sp>
      <p:sp>
        <p:nvSpPr>
          <p:cNvPr name="Freeform 52" id="52"/>
          <p:cNvSpPr/>
          <p:nvPr/>
        </p:nvSpPr>
        <p:spPr>
          <a:xfrm flipH="false" flipV="false" rot="0">
            <a:off x="361912" y="3675402"/>
            <a:ext cx="4100252" cy="3454785"/>
          </a:xfrm>
          <a:custGeom>
            <a:avLst/>
            <a:gdLst/>
            <a:ahLst/>
            <a:cxnLst/>
            <a:rect r="r" b="b" t="t" l="l"/>
            <a:pathLst>
              <a:path h="3454785" w="4100252">
                <a:moveTo>
                  <a:pt x="0" y="0"/>
                </a:moveTo>
                <a:lnTo>
                  <a:pt x="4100252" y="0"/>
                </a:lnTo>
                <a:lnTo>
                  <a:pt x="4100252" y="3454785"/>
                </a:lnTo>
                <a:lnTo>
                  <a:pt x="0" y="3454785"/>
                </a:lnTo>
                <a:lnTo>
                  <a:pt x="0" y="0"/>
                </a:lnTo>
                <a:close/>
              </a:path>
            </a:pathLst>
          </a:custGeom>
          <a:blipFill>
            <a:blip r:embed="rId4"/>
            <a:stretch>
              <a:fillRect l="0" t="0" r="0" b="0"/>
            </a:stretch>
          </a:blipFill>
        </p:spPr>
      </p:sp>
      <p:sp>
        <p:nvSpPr>
          <p:cNvPr name="Freeform 53" id="53"/>
          <p:cNvSpPr/>
          <p:nvPr/>
        </p:nvSpPr>
        <p:spPr>
          <a:xfrm flipH="false" flipV="false" rot="0">
            <a:off x="13666633" y="3675402"/>
            <a:ext cx="4057221" cy="3454785"/>
          </a:xfrm>
          <a:custGeom>
            <a:avLst/>
            <a:gdLst/>
            <a:ahLst/>
            <a:cxnLst/>
            <a:rect r="r" b="b" t="t" l="l"/>
            <a:pathLst>
              <a:path h="3454785" w="4057221">
                <a:moveTo>
                  <a:pt x="0" y="0"/>
                </a:moveTo>
                <a:lnTo>
                  <a:pt x="4057221" y="0"/>
                </a:lnTo>
                <a:lnTo>
                  <a:pt x="4057221" y="3454785"/>
                </a:lnTo>
                <a:lnTo>
                  <a:pt x="0" y="3454785"/>
                </a:lnTo>
                <a:lnTo>
                  <a:pt x="0" y="0"/>
                </a:lnTo>
                <a:close/>
              </a:path>
            </a:pathLst>
          </a:custGeom>
          <a:blipFill>
            <a:blip r:embed="rId5"/>
            <a:stretch>
              <a:fillRect l="0" t="0" r="0" b="0"/>
            </a:stretch>
          </a:blipFill>
        </p:spPr>
      </p:sp>
      <p:sp>
        <p:nvSpPr>
          <p:cNvPr name="TextBox 54" id="54"/>
          <p:cNvSpPr txBox="true"/>
          <p:nvPr/>
        </p:nvSpPr>
        <p:spPr>
          <a:xfrm rot="0">
            <a:off x="3639401" y="920597"/>
            <a:ext cx="11009198"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Fonctionnement de l’algorithme DBSCAN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14</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3"/>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4"/>
            <a:stretch>
              <a:fillRect l="0" t="0" r="0" b="0"/>
            </a:stretch>
          </a:blipFill>
        </p:spPr>
      </p:sp>
      <p:sp>
        <p:nvSpPr>
          <p:cNvPr name="Freeform 20" id="20"/>
          <p:cNvSpPr/>
          <p:nvPr/>
        </p:nvSpPr>
        <p:spPr>
          <a:xfrm flipH="false" flipV="false" rot="0">
            <a:off x="5559308" y="1873528"/>
            <a:ext cx="7169383" cy="7384772"/>
          </a:xfrm>
          <a:custGeom>
            <a:avLst/>
            <a:gdLst/>
            <a:ahLst/>
            <a:cxnLst/>
            <a:rect r="r" b="b" t="t" l="l"/>
            <a:pathLst>
              <a:path h="7384772" w="7169383">
                <a:moveTo>
                  <a:pt x="0" y="0"/>
                </a:moveTo>
                <a:lnTo>
                  <a:pt x="7169384" y="0"/>
                </a:lnTo>
                <a:lnTo>
                  <a:pt x="7169384" y="7384772"/>
                </a:lnTo>
                <a:lnTo>
                  <a:pt x="0" y="7384772"/>
                </a:lnTo>
                <a:lnTo>
                  <a:pt x="0" y="0"/>
                </a:lnTo>
                <a:close/>
              </a:path>
            </a:pathLst>
          </a:custGeom>
          <a:blipFill>
            <a:blip r:embed="rId5"/>
            <a:stretch>
              <a:fillRect l="0" t="0" r="0" b="0"/>
            </a:stretch>
          </a:blipFill>
        </p:spPr>
      </p:sp>
      <p:sp>
        <p:nvSpPr>
          <p:cNvPr name="TextBox 21" id="21"/>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Exemple d'Application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55245" y="4472166"/>
            <a:ext cx="8004780" cy="1552219"/>
          </a:xfrm>
          <a:prstGeom prst="rect">
            <a:avLst/>
          </a:prstGeom>
        </p:spPr>
        <p:txBody>
          <a:bodyPr anchor="t" rtlCol="false" tIns="0" lIns="0" bIns="0" rIns="0">
            <a:spAutoFit/>
          </a:bodyPr>
          <a:lstStyle/>
          <a:p>
            <a:pPr algn="l" marL="0" indent="0" lvl="0">
              <a:lnSpc>
                <a:spcPts val="11743"/>
              </a:lnSpc>
            </a:pPr>
            <a:r>
              <a:rPr lang="en-US" b="true" sz="11626">
                <a:solidFill>
                  <a:srgbClr val="000000"/>
                </a:solidFill>
                <a:latin typeface="Bebas Neue Bold"/>
                <a:ea typeface="Bebas Neue Bold"/>
                <a:cs typeface="Bebas Neue Bold"/>
                <a:sym typeface="Bebas Neue Bold"/>
              </a:rPr>
              <a:t>IMPLEMENTATION</a:t>
            </a:r>
          </a:p>
        </p:txBody>
      </p:sp>
      <p:sp>
        <p:nvSpPr>
          <p:cNvPr name="Freeform 6" id="6"/>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16</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442861" y="3203648"/>
            <a:ext cx="4623253" cy="2311627"/>
          </a:xfrm>
          <a:custGeom>
            <a:avLst/>
            <a:gdLst/>
            <a:ahLst/>
            <a:cxnLst/>
            <a:rect r="r" b="b" t="t" l="l"/>
            <a:pathLst>
              <a:path h="2311627" w="4623253">
                <a:moveTo>
                  <a:pt x="0" y="0"/>
                </a:moveTo>
                <a:lnTo>
                  <a:pt x="4623253" y="0"/>
                </a:lnTo>
                <a:lnTo>
                  <a:pt x="4623253" y="2311627"/>
                </a:lnTo>
                <a:lnTo>
                  <a:pt x="0" y="2311627"/>
                </a:lnTo>
                <a:lnTo>
                  <a:pt x="0" y="0"/>
                </a:lnTo>
                <a:close/>
              </a:path>
            </a:pathLst>
          </a:custGeom>
          <a:blipFill>
            <a:blip r:embed="rId4"/>
            <a:stretch>
              <a:fillRect l="0" t="0" r="0" b="0"/>
            </a:stretch>
          </a:blipFill>
        </p:spPr>
      </p:sp>
      <p:sp>
        <p:nvSpPr>
          <p:cNvPr name="Freeform 21" id="21"/>
          <p:cNvSpPr/>
          <p:nvPr/>
        </p:nvSpPr>
        <p:spPr>
          <a:xfrm flipH="false" flipV="false" rot="0">
            <a:off x="6290530" y="2909734"/>
            <a:ext cx="2492094" cy="2899455"/>
          </a:xfrm>
          <a:custGeom>
            <a:avLst/>
            <a:gdLst/>
            <a:ahLst/>
            <a:cxnLst/>
            <a:rect r="r" b="b" t="t" l="l"/>
            <a:pathLst>
              <a:path h="2899455" w="2492094">
                <a:moveTo>
                  <a:pt x="0" y="0"/>
                </a:moveTo>
                <a:lnTo>
                  <a:pt x="2492094" y="0"/>
                </a:lnTo>
                <a:lnTo>
                  <a:pt x="2492094" y="2899455"/>
                </a:lnTo>
                <a:lnTo>
                  <a:pt x="0" y="2899455"/>
                </a:lnTo>
                <a:lnTo>
                  <a:pt x="0" y="0"/>
                </a:lnTo>
                <a:close/>
              </a:path>
            </a:pathLst>
          </a:custGeom>
          <a:blipFill>
            <a:blip r:embed="rId5"/>
            <a:stretch>
              <a:fillRect l="0" t="0" r="0" b="0"/>
            </a:stretch>
          </a:blipFill>
        </p:spPr>
      </p:sp>
      <p:sp>
        <p:nvSpPr>
          <p:cNvPr name="Freeform 22" id="22"/>
          <p:cNvSpPr/>
          <p:nvPr/>
        </p:nvSpPr>
        <p:spPr>
          <a:xfrm flipH="false" flipV="false" rot="0">
            <a:off x="10553555" y="2909734"/>
            <a:ext cx="2899455" cy="2899455"/>
          </a:xfrm>
          <a:custGeom>
            <a:avLst/>
            <a:gdLst/>
            <a:ahLst/>
            <a:cxnLst/>
            <a:rect r="r" b="b" t="t" l="l"/>
            <a:pathLst>
              <a:path h="2899455" w="2899455">
                <a:moveTo>
                  <a:pt x="0" y="0"/>
                </a:moveTo>
                <a:lnTo>
                  <a:pt x="2899455" y="0"/>
                </a:lnTo>
                <a:lnTo>
                  <a:pt x="2899455" y="2899455"/>
                </a:lnTo>
                <a:lnTo>
                  <a:pt x="0" y="2899455"/>
                </a:lnTo>
                <a:lnTo>
                  <a:pt x="0" y="0"/>
                </a:lnTo>
                <a:close/>
              </a:path>
            </a:pathLst>
          </a:custGeom>
          <a:blipFill>
            <a:blip r:embed="rId6"/>
            <a:stretch>
              <a:fillRect l="0" t="0" r="0" b="0"/>
            </a:stretch>
          </a:blipFill>
        </p:spPr>
      </p:sp>
      <p:sp>
        <p:nvSpPr>
          <p:cNvPr name="Freeform 23" id="23"/>
          <p:cNvSpPr/>
          <p:nvPr/>
        </p:nvSpPr>
        <p:spPr>
          <a:xfrm flipH="false" flipV="false" rot="0">
            <a:off x="14739345" y="2909734"/>
            <a:ext cx="2915357" cy="2899455"/>
          </a:xfrm>
          <a:custGeom>
            <a:avLst/>
            <a:gdLst/>
            <a:ahLst/>
            <a:cxnLst/>
            <a:rect r="r" b="b" t="t" l="l"/>
            <a:pathLst>
              <a:path h="2899455" w="2915357">
                <a:moveTo>
                  <a:pt x="0" y="0"/>
                </a:moveTo>
                <a:lnTo>
                  <a:pt x="2915357" y="0"/>
                </a:lnTo>
                <a:lnTo>
                  <a:pt x="2915357" y="2899455"/>
                </a:lnTo>
                <a:lnTo>
                  <a:pt x="0" y="2899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Outils et Langages Utilisés</a:t>
            </a:r>
          </a:p>
        </p:txBody>
      </p:sp>
      <p:grpSp>
        <p:nvGrpSpPr>
          <p:cNvPr name="Group 25" id="25"/>
          <p:cNvGrpSpPr/>
          <p:nvPr/>
        </p:nvGrpSpPr>
        <p:grpSpPr>
          <a:xfrm rot="0">
            <a:off x="913759" y="6622069"/>
            <a:ext cx="3451574" cy="845380"/>
            <a:chOff x="0" y="0"/>
            <a:chExt cx="909057" cy="222651"/>
          </a:xfrm>
        </p:grpSpPr>
        <p:sp>
          <p:nvSpPr>
            <p:cNvPr name="Freeform 26" id="2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7" id="2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1310730" y="68882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Anaconda</a:t>
            </a:r>
          </a:p>
        </p:txBody>
      </p:sp>
      <p:grpSp>
        <p:nvGrpSpPr>
          <p:cNvPr name="Group 29" id="29"/>
          <p:cNvGrpSpPr/>
          <p:nvPr/>
        </p:nvGrpSpPr>
        <p:grpSpPr>
          <a:xfrm rot="0">
            <a:off x="5810790" y="6691973"/>
            <a:ext cx="3451574" cy="845380"/>
            <a:chOff x="0" y="0"/>
            <a:chExt cx="909057" cy="222651"/>
          </a:xfrm>
        </p:grpSpPr>
        <p:sp>
          <p:nvSpPr>
            <p:cNvPr name="Freeform 30" id="30"/>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1" id="31"/>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2" id="32"/>
          <p:cNvSpPr txBox="true"/>
          <p:nvPr/>
        </p:nvSpPr>
        <p:spPr>
          <a:xfrm rot="0">
            <a:off x="6207761" y="695819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Jupyter</a:t>
            </a:r>
          </a:p>
        </p:txBody>
      </p:sp>
      <p:grpSp>
        <p:nvGrpSpPr>
          <p:cNvPr name="Group 33" id="33"/>
          <p:cNvGrpSpPr/>
          <p:nvPr/>
        </p:nvGrpSpPr>
        <p:grpSpPr>
          <a:xfrm rot="0">
            <a:off x="10277495" y="6691973"/>
            <a:ext cx="3451574" cy="845380"/>
            <a:chOff x="0" y="0"/>
            <a:chExt cx="909057" cy="222651"/>
          </a:xfrm>
        </p:grpSpPr>
        <p:sp>
          <p:nvSpPr>
            <p:cNvPr name="Freeform 34" id="3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5" id="3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6" id="36"/>
          <p:cNvSpPr txBox="true"/>
          <p:nvPr/>
        </p:nvSpPr>
        <p:spPr>
          <a:xfrm rot="0">
            <a:off x="10674466" y="695819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Github</a:t>
            </a:r>
          </a:p>
        </p:txBody>
      </p:sp>
      <p:grpSp>
        <p:nvGrpSpPr>
          <p:cNvPr name="Group 37" id="37"/>
          <p:cNvGrpSpPr/>
          <p:nvPr/>
        </p:nvGrpSpPr>
        <p:grpSpPr>
          <a:xfrm rot="0">
            <a:off x="14601893" y="6622069"/>
            <a:ext cx="3451574" cy="845380"/>
            <a:chOff x="0" y="0"/>
            <a:chExt cx="909057" cy="222651"/>
          </a:xfrm>
        </p:grpSpPr>
        <p:sp>
          <p:nvSpPr>
            <p:cNvPr name="Freeform 38" id="3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9" id="3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0" id="40"/>
          <p:cNvSpPr txBox="true"/>
          <p:nvPr/>
        </p:nvSpPr>
        <p:spPr>
          <a:xfrm rot="0">
            <a:off x="14998864" y="68882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Python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17</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1483824" y="5293209"/>
            <a:ext cx="5523715" cy="1586948"/>
          </a:xfrm>
          <a:custGeom>
            <a:avLst/>
            <a:gdLst/>
            <a:ahLst/>
            <a:cxnLst/>
            <a:rect r="r" b="b" t="t" l="l"/>
            <a:pathLst>
              <a:path h="1586948" w="5523715">
                <a:moveTo>
                  <a:pt x="0" y="0"/>
                </a:moveTo>
                <a:lnTo>
                  <a:pt x="5523715" y="0"/>
                </a:lnTo>
                <a:lnTo>
                  <a:pt x="5523715" y="1586948"/>
                </a:lnTo>
                <a:lnTo>
                  <a:pt x="0" y="1586948"/>
                </a:lnTo>
                <a:lnTo>
                  <a:pt x="0" y="0"/>
                </a:lnTo>
                <a:close/>
              </a:path>
            </a:pathLst>
          </a:custGeom>
          <a:blipFill>
            <a:blip r:embed="rId4"/>
            <a:stretch>
              <a:fillRect l="0" t="-18943" r="-39" b="-22115"/>
            </a:stretch>
          </a:blipFill>
        </p:spPr>
      </p:sp>
      <p:sp>
        <p:nvSpPr>
          <p:cNvPr name="Freeform 21" id="21"/>
          <p:cNvSpPr/>
          <p:nvPr/>
        </p:nvSpPr>
        <p:spPr>
          <a:xfrm flipH="false" flipV="false" rot="0">
            <a:off x="263358" y="4671880"/>
            <a:ext cx="5432079" cy="1821342"/>
          </a:xfrm>
          <a:custGeom>
            <a:avLst/>
            <a:gdLst/>
            <a:ahLst/>
            <a:cxnLst/>
            <a:rect r="r" b="b" t="t" l="l"/>
            <a:pathLst>
              <a:path h="1821342" w="5432079">
                <a:moveTo>
                  <a:pt x="0" y="0"/>
                </a:moveTo>
                <a:lnTo>
                  <a:pt x="5432079" y="0"/>
                </a:lnTo>
                <a:lnTo>
                  <a:pt x="5432079" y="1821342"/>
                </a:lnTo>
                <a:lnTo>
                  <a:pt x="0" y="1821342"/>
                </a:lnTo>
                <a:lnTo>
                  <a:pt x="0" y="0"/>
                </a:lnTo>
                <a:close/>
              </a:path>
            </a:pathLst>
          </a:custGeom>
          <a:blipFill>
            <a:blip r:embed="rId5"/>
            <a:stretch>
              <a:fillRect l="0" t="-17718" r="-1855" b="-18982"/>
            </a:stretch>
          </a:blipFill>
        </p:spPr>
      </p:sp>
      <p:sp>
        <p:nvSpPr>
          <p:cNvPr name="Freeform 22" id="22"/>
          <p:cNvSpPr/>
          <p:nvPr/>
        </p:nvSpPr>
        <p:spPr>
          <a:xfrm flipH="false" flipV="false" rot="0">
            <a:off x="5037116" y="6264468"/>
            <a:ext cx="6446708" cy="1841917"/>
          </a:xfrm>
          <a:custGeom>
            <a:avLst/>
            <a:gdLst/>
            <a:ahLst/>
            <a:cxnLst/>
            <a:rect r="r" b="b" t="t" l="l"/>
            <a:pathLst>
              <a:path h="1841917" w="6446708">
                <a:moveTo>
                  <a:pt x="0" y="0"/>
                </a:moveTo>
                <a:lnTo>
                  <a:pt x="6446708" y="0"/>
                </a:lnTo>
                <a:lnTo>
                  <a:pt x="6446708" y="1841917"/>
                </a:lnTo>
                <a:lnTo>
                  <a:pt x="0" y="1841917"/>
                </a:lnTo>
                <a:lnTo>
                  <a:pt x="0" y="0"/>
                </a:lnTo>
                <a:close/>
              </a:path>
            </a:pathLst>
          </a:custGeom>
          <a:blipFill>
            <a:blip r:embed="rId6"/>
            <a:stretch>
              <a:fillRect l="0" t="0" r="0" b="0"/>
            </a:stretch>
          </a:blipFill>
        </p:spPr>
      </p:sp>
      <p:sp>
        <p:nvSpPr>
          <p:cNvPr name="Freeform 23" id="23"/>
          <p:cNvSpPr/>
          <p:nvPr/>
        </p:nvSpPr>
        <p:spPr>
          <a:xfrm flipH="false" flipV="false" rot="0">
            <a:off x="9790639" y="2149564"/>
            <a:ext cx="3992780" cy="2152774"/>
          </a:xfrm>
          <a:custGeom>
            <a:avLst/>
            <a:gdLst/>
            <a:ahLst/>
            <a:cxnLst/>
            <a:rect r="r" b="b" t="t" l="l"/>
            <a:pathLst>
              <a:path h="2152774" w="3992780">
                <a:moveTo>
                  <a:pt x="0" y="0"/>
                </a:moveTo>
                <a:lnTo>
                  <a:pt x="3992780" y="0"/>
                </a:lnTo>
                <a:lnTo>
                  <a:pt x="3992780" y="2152774"/>
                </a:lnTo>
                <a:lnTo>
                  <a:pt x="0" y="2152774"/>
                </a:lnTo>
                <a:lnTo>
                  <a:pt x="0" y="0"/>
                </a:lnTo>
                <a:close/>
              </a:path>
            </a:pathLst>
          </a:custGeom>
          <a:blipFill>
            <a:blip r:embed="rId7"/>
            <a:stretch>
              <a:fillRect l="0" t="0" r="0" b="0"/>
            </a:stretch>
          </a:blipFill>
        </p:spPr>
      </p:sp>
      <p:sp>
        <p:nvSpPr>
          <p:cNvPr name="Freeform 24" id="24"/>
          <p:cNvSpPr/>
          <p:nvPr/>
        </p:nvSpPr>
        <p:spPr>
          <a:xfrm flipH="false" flipV="false" rot="0">
            <a:off x="5202397" y="2024362"/>
            <a:ext cx="2792306" cy="2792306"/>
          </a:xfrm>
          <a:custGeom>
            <a:avLst/>
            <a:gdLst/>
            <a:ahLst/>
            <a:cxnLst/>
            <a:rect r="r" b="b" t="t" l="l"/>
            <a:pathLst>
              <a:path h="2792306" w="2792306">
                <a:moveTo>
                  <a:pt x="0" y="0"/>
                </a:moveTo>
                <a:lnTo>
                  <a:pt x="2792306" y="0"/>
                </a:lnTo>
                <a:lnTo>
                  <a:pt x="2792306" y="2792306"/>
                </a:lnTo>
                <a:lnTo>
                  <a:pt x="0" y="2792306"/>
                </a:lnTo>
                <a:lnTo>
                  <a:pt x="0" y="0"/>
                </a:lnTo>
                <a:close/>
              </a:path>
            </a:pathLst>
          </a:custGeom>
          <a:blipFill>
            <a:blip r:embed="rId8"/>
            <a:stretch>
              <a:fillRect l="0" t="0" r="0" b="0"/>
            </a:stretch>
          </a:blipFill>
        </p:spPr>
      </p:sp>
      <p:sp>
        <p:nvSpPr>
          <p:cNvPr name="TextBox 25" id="25"/>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Bibliothèques Utilisés</a:t>
            </a:r>
          </a:p>
        </p:txBody>
      </p:sp>
      <p:grpSp>
        <p:nvGrpSpPr>
          <p:cNvPr name="Group 26" id="26"/>
          <p:cNvGrpSpPr/>
          <p:nvPr/>
        </p:nvGrpSpPr>
        <p:grpSpPr>
          <a:xfrm rot="0">
            <a:off x="913759" y="2997825"/>
            <a:ext cx="3451574" cy="845380"/>
            <a:chOff x="0" y="0"/>
            <a:chExt cx="909057" cy="222651"/>
          </a:xfrm>
        </p:grpSpPr>
        <p:sp>
          <p:nvSpPr>
            <p:cNvPr name="Freeform 27" id="2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8" id="2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1310730" y="3264051"/>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Matplotlib</a:t>
            </a:r>
          </a:p>
        </p:txBody>
      </p:sp>
      <p:grpSp>
        <p:nvGrpSpPr>
          <p:cNvPr name="Group 30" id="30"/>
          <p:cNvGrpSpPr/>
          <p:nvPr/>
        </p:nvGrpSpPr>
        <p:grpSpPr>
          <a:xfrm rot="0">
            <a:off x="1028700" y="7480232"/>
            <a:ext cx="3451574" cy="845380"/>
            <a:chOff x="0" y="0"/>
            <a:chExt cx="909057" cy="222651"/>
          </a:xfrm>
        </p:grpSpPr>
        <p:sp>
          <p:nvSpPr>
            <p:cNvPr name="Freeform 31" id="3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2" id="3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1425671" y="7746458"/>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NumPy</a:t>
            </a:r>
          </a:p>
        </p:txBody>
      </p:sp>
      <p:grpSp>
        <p:nvGrpSpPr>
          <p:cNvPr name="Group 34" id="34"/>
          <p:cNvGrpSpPr/>
          <p:nvPr/>
        </p:nvGrpSpPr>
        <p:grpSpPr>
          <a:xfrm rot="0">
            <a:off x="6843308" y="8722074"/>
            <a:ext cx="3451574" cy="845380"/>
            <a:chOff x="0" y="0"/>
            <a:chExt cx="909057" cy="222651"/>
          </a:xfrm>
        </p:grpSpPr>
        <p:sp>
          <p:nvSpPr>
            <p:cNvPr name="Freeform 35" id="3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6" id="3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7" id="37"/>
          <p:cNvSpPr txBox="true"/>
          <p:nvPr/>
        </p:nvSpPr>
        <p:spPr>
          <a:xfrm rot="0">
            <a:off x="7240279" y="8988300"/>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Seaborn</a:t>
            </a:r>
          </a:p>
        </p:txBody>
      </p:sp>
      <p:grpSp>
        <p:nvGrpSpPr>
          <p:cNvPr name="Group 38" id="38"/>
          <p:cNvGrpSpPr/>
          <p:nvPr/>
        </p:nvGrpSpPr>
        <p:grpSpPr>
          <a:xfrm rot="0">
            <a:off x="14245682" y="2997825"/>
            <a:ext cx="3451574" cy="845380"/>
            <a:chOff x="0" y="0"/>
            <a:chExt cx="909057" cy="222651"/>
          </a:xfrm>
        </p:grpSpPr>
        <p:sp>
          <p:nvSpPr>
            <p:cNvPr name="Freeform 39" id="3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0" id="4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1" id="41"/>
          <p:cNvSpPr txBox="true"/>
          <p:nvPr/>
        </p:nvSpPr>
        <p:spPr>
          <a:xfrm rot="0">
            <a:off x="14642653" y="3264051"/>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Scikit-learn</a:t>
            </a:r>
          </a:p>
        </p:txBody>
      </p:sp>
      <p:grpSp>
        <p:nvGrpSpPr>
          <p:cNvPr name="Group 42" id="42"/>
          <p:cNvGrpSpPr/>
          <p:nvPr/>
        </p:nvGrpSpPr>
        <p:grpSpPr>
          <a:xfrm rot="0">
            <a:off x="12916865" y="6888769"/>
            <a:ext cx="3451574" cy="845380"/>
            <a:chOff x="0" y="0"/>
            <a:chExt cx="909057" cy="222651"/>
          </a:xfrm>
        </p:grpSpPr>
        <p:sp>
          <p:nvSpPr>
            <p:cNvPr name="Freeform 43" id="4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4" id="4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5" id="45"/>
          <p:cNvSpPr txBox="true"/>
          <p:nvPr/>
        </p:nvSpPr>
        <p:spPr>
          <a:xfrm rot="0">
            <a:off x="13313836" y="7154995"/>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Pandas</a:t>
            </a:r>
          </a:p>
        </p:txBody>
      </p:sp>
      <p:sp>
        <p:nvSpPr>
          <p:cNvPr name="AutoShape 46" id="46"/>
          <p:cNvSpPr/>
          <p:nvPr/>
        </p:nvSpPr>
        <p:spPr>
          <a:xfrm flipH="true" flipV="true">
            <a:off x="2639546" y="2997825"/>
            <a:ext cx="2562851" cy="422690"/>
          </a:xfrm>
          <a:prstGeom prst="line">
            <a:avLst/>
          </a:prstGeom>
          <a:ln cap="flat" w="38100">
            <a:solidFill>
              <a:srgbClr val="000000"/>
            </a:solidFill>
            <a:prstDash val="solid"/>
            <a:headEnd type="none" len="sm" w="sm"/>
            <a:tailEnd type="triangle" len="med" w="lg"/>
          </a:ln>
        </p:spPr>
      </p:sp>
      <p:sp>
        <p:nvSpPr>
          <p:cNvPr name="AutoShape 47" id="47"/>
          <p:cNvSpPr/>
          <p:nvPr/>
        </p:nvSpPr>
        <p:spPr>
          <a:xfrm flipV="true">
            <a:off x="13783419" y="2997825"/>
            <a:ext cx="2188050" cy="228126"/>
          </a:xfrm>
          <a:prstGeom prst="line">
            <a:avLst/>
          </a:prstGeom>
          <a:ln cap="flat" w="38100">
            <a:solidFill>
              <a:srgbClr val="000000"/>
            </a:solidFill>
            <a:prstDash val="solid"/>
            <a:headEnd type="none" len="sm" w="sm"/>
            <a:tailEnd type="triangle" len="med" w="lg"/>
          </a:ln>
        </p:spPr>
      </p:sp>
      <p:sp>
        <p:nvSpPr>
          <p:cNvPr name="AutoShape 48" id="48"/>
          <p:cNvSpPr/>
          <p:nvPr/>
        </p:nvSpPr>
        <p:spPr>
          <a:xfrm flipH="true">
            <a:off x="16368440" y="6086683"/>
            <a:ext cx="639099" cy="1224776"/>
          </a:xfrm>
          <a:prstGeom prst="line">
            <a:avLst/>
          </a:prstGeom>
          <a:ln cap="flat" w="38100">
            <a:solidFill>
              <a:srgbClr val="000000"/>
            </a:solidFill>
            <a:prstDash val="solid"/>
            <a:headEnd type="none" len="sm" w="sm"/>
            <a:tailEnd type="triangle" len="med" w="lg"/>
          </a:ln>
        </p:spPr>
      </p:sp>
      <p:sp>
        <p:nvSpPr>
          <p:cNvPr name="AutoShape 49" id="49"/>
          <p:cNvSpPr/>
          <p:nvPr/>
        </p:nvSpPr>
        <p:spPr>
          <a:xfrm flipH="true">
            <a:off x="1028700" y="6493222"/>
            <a:ext cx="1950698" cy="1409700"/>
          </a:xfrm>
          <a:prstGeom prst="line">
            <a:avLst/>
          </a:prstGeom>
          <a:ln cap="flat" w="38100">
            <a:solidFill>
              <a:srgbClr val="000000"/>
            </a:solidFill>
            <a:prstDash val="solid"/>
            <a:headEnd type="none" len="sm" w="sm"/>
            <a:tailEnd type="triangle" len="med" w="lg"/>
          </a:ln>
        </p:spPr>
      </p:sp>
      <p:sp>
        <p:nvSpPr>
          <p:cNvPr name="AutoShape 50" id="50"/>
          <p:cNvSpPr/>
          <p:nvPr/>
        </p:nvSpPr>
        <p:spPr>
          <a:xfrm>
            <a:off x="8260470" y="8106385"/>
            <a:ext cx="2034412" cy="1038379"/>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18</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graphicFrame>
        <p:nvGraphicFramePr>
          <p:cNvPr name="Table 20" id="20"/>
          <p:cNvGraphicFramePr>
            <a:graphicFrameLocks noGrp="true"/>
          </p:cNvGraphicFramePr>
          <p:nvPr/>
        </p:nvGraphicFramePr>
        <p:xfrm>
          <a:off x="8938184" y="3741028"/>
          <a:ext cx="7315200" cy="5657850"/>
        </p:xfrm>
        <a:graphic>
          <a:graphicData uri="http://schemas.openxmlformats.org/drawingml/2006/table">
            <a:tbl>
              <a:tblPr/>
              <a:tblGrid>
                <a:gridCol w="1463040"/>
                <a:gridCol w="1463040"/>
                <a:gridCol w="1463040"/>
                <a:gridCol w="1463040"/>
                <a:gridCol w="1463040"/>
              </a:tblGrid>
              <a:tr h="1563064">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CustomerID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Genre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Age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Annual Income (k$)</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500"/>
                        </a:lnSpc>
                        <a:defRPr/>
                      </a:pPr>
                      <a:r>
                        <a:rPr lang="en-US" sz="1786" b="true">
                          <a:solidFill>
                            <a:srgbClr val="000000"/>
                          </a:solidFill>
                          <a:latin typeface="DM Sans Bold"/>
                          <a:ea typeface="DM Sans Bold"/>
                          <a:cs typeface="DM Sans Bold"/>
                          <a:sym typeface="DM Sans Bold"/>
                        </a:rPr>
                        <a:t>Spending Score (1-100)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023697">
                <a:tc>
                  <a:txBody>
                    <a:bodyPr anchor="t" rtlCol="false"/>
                    <a:lstStyle/>
                    <a:p>
                      <a:pPr algn="ctr">
                        <a:lnSpc>
                          <a:spcPts val="2500"/>
                        </a:lnSpc>
                        <a:defRPr/>
                      </a:pPr>
                      <a:r>
                        <a:rPr lang="en-US" sz="1786">
                          <a:solidFill>
                            <a:srgbClr val="000000"/>
                          </a:solidFill>
                          <a:latin typeface="DM Sans"/>
                          <a:ea typeface="DM Sans"/>
                          <a:cs typeface="DM Sans"/>
                          <a:sym typeface="DM Sans"/>
                        </a:rPr>
                        <a:t>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39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3697">
                <a:tc>
                  <a:txBody>
                    <a:bodyPr anchor="t" rtlCol="false"/>
                    <a:lstStyle/>
                    <a:p>
                      <a:pPr algn="ctr">
                        <a:lnSpc>
                          <a:spcPts val="2500"/>
                        </a:lnSpc>
                        <a:defRPr/>
                      </a:pPr>
                      <a:r>
                        <a:rPr lang="en-US" sz="1786">
                          <a:solidFill>
                            <a:srgbClr val="000000"/>
                          </a:solidFill>
                          <a:latin typeface="DM Sans"/>
                          <a:ea typeface="DM Sans"/>
                          <a:cs typeface="DM Sans"/>
                          <a:sym typeface="DM Sans"/>
                        </a:rPr>
                        <a:t>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Female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81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3697">
                <a:tc>
                  <a:txBody>
                    <a:bodyPr anchor="t" rtlCol="false"/>
                    <a:lstStyle/>
                    <a:p>
                      <a:pPr algn="ctr">
                        <a:lnSpc>
                          <a:spcPts val="2500"/>
                        </a:lnSpc>
                        <a:defRPr/>
                      </a:pPr>
                      <a:r>
                        <a:rPr lang="en-US" sz="1786">
                          <a:solidFill>
                            <a:srgbClr val="000000"/>
                          </a:solidFill>
                          <a:latin typeface="DM Sans"/>
                          <a:ea typeface="DM Sans"/>
                          <a:cs typeface="DM Sans"/>
                          <a:sym typeface="DM Sans"/>
                        </a:rPr>
                        <a:t>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Female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3697">
                <a:tc>
                  <a:txBody>
                    <a:bodyPr anchor="t" rtlCol="false"/>
                    <a:lstStyle/>
                    <a:p>
                      <a:pPr algn="ctr">
                        <a:lnSpc>
                          <a:spcPts val="2500"/>
                        </a:lnSpc>
                        <a:defRPr/>
                      </a:pPr>
                      <a:r>
                        <a:rPr lang="en-US" sz="1786">
                          <a:solidFill>
                            <a:srgbClr val="000000"/>
                          </a:solidFill>
                          <a:latin typeface="DM Sans"/>
                          <a:ea typeface="DM Sans"/>
                          <a:cs typeface="DM Sans"/>
                          <a:sym typeface="DM Sans"/>
                        </a:rPr>
                        <a:t>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23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17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500"/>
                        </a:lnSpc>
                        <a:defRPr/>
                      </a:pPr>
                      <a:r>
                        <a:rPr lang="en-US" sz="1786">
                          <a:solidFill>
                            <a:srgbClr val="000000"/>
                          </a:solidFill>
                          <a:latin typeface="DM Sans"/>
                          <a:ea typeface="DM Sans"/>
                          <a:cs typeface="DM Sans"/>
                          <a:sym typeface="DM Sans"/>
                        </a:rPr>
                        <a:t>77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21" id="21"/>
          <p:cNvSpPr txBox="true"/>
          <p:nvPr/>
        </p:nvSpPr>
        <p:spPr>
          <a:xfrm rot="0">
            <a:off x="4656140" y="920597"/>
            <a:ext cx="8975721" cy="1683732"/>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Structure et Colonnes du Dataset</a:t>
            </a:r>
          </a:p>
        </p:txBody>
      </p:sp>
      <p:sp>
        <p:nvSpPr>
          <p:cNvPr name="TextBox 22" id="22"/>
          <p:cNvSpPr txBox="true"/>
          <p:nvPr/>
        </p:nvSpPr>
        <p:spPr>
          <a:xfrm rot="0">
            <a:off x="1028700" y="3835221"/>
            <a:ext cx="4645594" cy="80023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8">
                <a:solidFill>
                  <a:srgbClr val="002250"/>
                </a:solidFill>
                <a:latin typeface="Gotham"/>
                <a:ea typeface="Gotham"/>
                <a:cs typeface="Gotham"/>
                <a:sym typeface="Gotham"/>
              </a:rPr>
              <a:t>Nombre total de lignes : </a:t>
            </a:r>
            <a:r>
              <a:rPr lang="en-US" b="true" sz="2059" spc="18">
                <a:solidFill>
                  <a:srgbClr val="002250"/>
                </a:solidFill>
                <a:latin typeface="Gotham Bold"/>
                <a:ea typeface="Gotham Bold"/>
                <a:cs typeface="Gotham Bold"/>
                <a:sym typeface="Gotham Bold"/>
              </a:rPr>
              <a:t>200</a:t>
            </a:r>
          </a:p>
          <a:p>
            <a:pPr algn="l" marL="444740" indent="-222370" lvl="1">
              <a:lnSpc>
                <a:spcPts val="3295"/>
              </a:lnSpc>
              <a:buFont typeface="Arial"/>
              <a:buChar char="•"/>
            </a:pPr>
            <a:r>
              <a:rPr lang="en-US" sz="2059" spc="19">
                <a:solidFill>
                  <a:srgbClr val="002250"/>
                </a:solidFill>
                <a:latin typeface="Gotham"/>
                <a:ea typeface="Gotham"/>
                <a:cs typeface="Gotham"/>
                <a:sym typeface="Gotham"/>
              </a:rPr>
              <a:t>Nombre total de colonnes : </a:t>
            </a:r>
            <a:r>
              <a:rPr lang="en-US" b="true" sz="2059" spc="19">
                <a:solidFill>
                  <a:srgbClr val="002250"/>
                </a:solidFill>
                <a:latin typeface="Gotham Bold"/>
                <a:ea typeface="Gotham Bold"/>
                <a:cs typeface="Gotham Bold"/>
                <a:sym typeface="Gotham Bold"/>
              </a:rPr>
              <a:t>5</a:t>
            </a:r>
          </a:p>
        </p:txBody>
      </p:sp>
      <p:sp>
        <p:nvSpPr>
          <p:cNvPr name="TextBox 23" id="23"/>
          <p:cNvSpPr txBox="true"/>
          <p:nvPr/>
        </p:nvSpPr>
        <p:spPr>
          <a:xfrm rot="0">
            <a:off x="1028700" y="5755602"/>
            <a:ext cx="7294240" cy="3257680"/>
          </a:xfrm>
          <a:prstGeom prst="rect">
            <a:avLst/>
          </a:prstGeom>
        </p:spPr>
        <p:txBody>
          <a:bodyPr anchor="t" rtlCol="false" tIns="0" lIns="0" bIns="0" rIns="0">
            <a:spAutoFit/>
          </a:bodyPr>
          <a:lstStyle/>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CustomerID</a:t>
            </a:r>
            <a:r>
              <a:rPr lang="en-US" sz="2059" spc="18">
                <a:solidFill>
                  <a:srgbClr val="002250"/>
                </a:solidFill>
                <a:latin typeface="Gotham"/>
                <a:ea typeface="Gotham"/>
                <a:cs typeface="Gotham"/>
                <a:sym typeface="Gotham"/>
              </a:rPr>
              <a:t> : Identifiant unique de chaque client.</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Genre</a:t>
            </a:r>
            <a:r>
              <a:rPr lang="en-US" sz="2059" spc="18">
                <a:solidFill>
                  <a:srgbClr val="002250"/>
                </a:solidFill>
                <a:latin typeface="Gotham"/>
                <a:ea typeface="Gotham"/>
                <a:cs typeface="Gotham"/>
                <a:sym typeface="Gotham"/>
              </a:rPr>
              <a:t> : Sexe du client (Masculin/Féminin).</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Age</a:t>
            </a:r>
            <a:r>
              <a:rPr lang="en-US" sz="2059" spc="18">
                <a:solidFill>
                  <a:srgbClr val="002250"/>
                </a:solidFill>
                <a:latin typeface="Gotham"/>
                <a:ea typeface="Gotham"/>
                <a:cs typeface="Gotham"/>
                <a:sym typeface="Gotham"/>
              </a:rPr>
              <a:t> : Âge du client.</a:t>
            </a:r>
          </a:p>
          <a:p>
            <a:pPr algn="l" marL="444740" indent="-222370" lvl="1">
              <a:lnSpc>
                <a:spcPts val="3295"/>
              </a:lnSpc>
              <a:buFont typeface="Arial"/>
              <a:buChar char="•"/>
            </a:pPr>
            <a:r>
              <a:rPr lang="en-US" b="true" sz="2059" spc="18">
                <a:solidFill>
                  <a:srgbClr val="002250"/>
                </a:solidFill>
                <a:latin typeface="Gotham Bold"/>
                <a:ea typeface="Gotham Bold"/>
                <a:cs typeface="Gotham Bold"/>
                <a:sym typeface="Gotham Bold"/>
              </a:rPr>
              <a:t>Annual Income (k$)</a:t>
            </a:r>
            <a:r>
              <a:rPr lang="en-US" sz="2059" spc="18">
                <a:solidFill>
                  <a:srgbClr val="002250"/>
                </a:solidFill>
                <a:latin typeface="Gotham"/>
                <a:ea typeface="Gotham"/>
                <a:cs typeface="Gotham"/>
                <a:sym typeface="Gotham"/>
              </a:rPr>
              <a:t> : Revenu annuel en milliers de dollars.</a:t>
            </a:r>
          </a:p>
          <a:p>
            <a:pPr algn="l" marL="444740" indent="-222370" lvl="1">
              <a:lnSpc>
                <a:spcPts val="3295"/>
              </a:lnSpc>
              <a:buFont typeface="Arial"/>
              <a:buChar char="•"/>
            </a:pPr>
            <a:r>
              <a:rPr lang="en-US" b="true" sz="2059" spc="19">
                <a:solidFill>
                  <a:srgbClr val="002250"/>
                </a:solidFill>
                <a:latin typeface="Gotham Bold"/>
                <a:ea typeface="Gotham Bold"/>
                <a:cs typeface="Gotham Bold"/>
                <a:sym typeface="Gotham Bold"/>
              </a:rPr>
              <a:t>Spending Score (1-100)</a:t>
            </a:r>
            <a:r>
              <a:rPr lang="en-US" sz="2059" spc="19">
                <a:solidFill>
                  <a:srgbClr val="002250"/>
                </a:solidFill>
                <a:latin typeface="Gotham"/>
                <a:ea typeface="Gotham"/>
                <a:cs typeface="Gotham"/>
                <a:sym typeface="Gotham"/>
              </a:rPr>
              <a:t> : Score indiquant les habitudes de dépenses du client (1 = Faible, 100 = Élevé).</a:t>
            </a:r>
          </a:p>
        </p:txBody>
      </p:sp>
      <p:sp>
        <p:nvSpPr>
          <p:cNvPr name="Freeform 24" id="24"/>
          <p:cNvSpPr/>
          <p:nvPr/>
        </p:nvSpPr>
        <p:spPr>
          <a:xfrm flipH="false" flipV="false" rot="0">
            <a:off x="486900" y="3121120"/>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028700" y="3324295"/>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Structure</a:t>
            </a:r>
            <a:r>
              <a:rPr lang="en-US" sz="3200" spc="-64">
                <a:solidFill>
                  <a:srgbClr val="000000"/>
                </a:solidFill>
                <a:latin typeface="League Spartan"/>
                <a:ea typeface="League Spartan"/>
                <a:cs typeface="League Spartan"/>
                <a:sym typeface="League Spartan"/>
              </a:rPr>
              <a:t>.</a:t>
            </a:r>
          </a:p>
        </p:txBody>
      </p:sp>
      <p:sp>
        <p:nvSpPr>
          <p:cNvPr name="Freeform 26" id="26"/>
          <p:cNvSpPr/>
          <p:nvPr/>
        </p:nvSpPr>
        <p:spPr>
          <a:xfrm flipH="false" flipV="false" rot="0">
            <a:off x="486900" y="4982324"/>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028700" y="5185499"/>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Colonnes principales</a:t>
            </a:r>
            <a:r>
              <a:rPr lang="en-US" sz="3200" spc="-64">
                <a:solidFill>
                  <a:srgbClr val="000000"/>
                </a:solidFill>
                <a:latin typeface="League Spartan"/>
                <a:ea typeface="League Spartan"/>
                <a:cs typeface="League Spartan"/>
                <a:sym typeface="League Spartan"/>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19</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449497" y="2480766"/>
            <a:ext cx="15389005" cy="6777534"/>
          </a:xfrm>
          <a:custGeom>
            <a:avLst/>
            <a:gdLst/>
            <a:ahLst/>
            <a:cxnLst/>
            <a:rect r="r" b="b" t="t" l="l"/>
            <a:pathLst>
              <a:path h="6777534" w="15389005">
                <a:moveTo>
                  <a:pt x="0" y="0"/>
                </a:moveTo>
                <a:lnTo>
                  <a:pt x="15389006" y="0"/>
                </a:lnTo>
                <a:lnTo>
                  <a:pt x="15389006" y="6777534"/>
                </a:lnTo>
                <a:lnTo>
                  <a:pt x="0" y="6777534"/>
                </a:lnTo>
                <a:lnTo>
                  <a:pt x="0" y="0"/>
                </a:lnTo>
                <a:close/>
              </a:path>
            </a:pathLst>
          </a:custGeom>
          <a:blipFill>
            <a:blip r:embed="rId3"/>
            <a:stretch>
              <a:fillRect l="0" t="-19206" r="0" b="0"/>
            </a:stretch>
          </a:blipFill>
        </p:spPr>
      </p:sp>
      <p:sp>
        <p:nvSpPr>
          <p:cNvPr name="Freeform 20" id="20"/>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4"/>
            <a:stretch>
              <a:fillRect l="0" t="0" r="0" b="0"/>
            </a:stretch>
          </a:blipFill>
        </p:spPr>
      </p:sp>
      <p:sp>
        <p:nvSpPr>
          <p:cNvPr name="TextBox 21" id="21"/>
          <p:cNvSpPr txBox="true"/>
          <p:nvPr/>
        </p:nvSpPr>
        <p:spPr>
          <a:xfrm rot="0">
            <a:off x="4656140" y="920597"/>
            <a:ext cx="8975721" cy="1683732"/>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Processus de Réalisation de la segmentation client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70184" y="4296179"/>
            <a:ext cx="8149834" cy="1951816"/>
          </a:xfrm>
          <a:prstGeom prst="rect">
            <a:avLst/>
          </a:prstGeom>
        </p:spPr>
        <p:txBody>
          <a:bodyPr anchor="t" rtlCol="false" tIns="0" lIns="0" bIns="0" rIns="0">
            <a:spAutoFit/>
          </a:bodyPr>
          <a:lstStyle/>
          <a:p>
            <a:pPr algn="l" marL="0" indent="0" lvl="0">
              <a:lnSpc>
                <a:spcPts val="14724"/>
              </a:lnSpc>
            </a:pPr>
            <a:r>
              <a:rPr lang="en-US" b="true" sz="14578">
                <a:solidFill>
                  <a:srgbClr val="000000"/>
                </a:solidFill>
                <a:latin typeface="Bebas Neue Bold"/>
                <a:ea typeface="Bebas Neue Bold"/>
                <a:cs typeface="Bebas Neue Bold"/>
                <a:sym typeface="Bebas Neue Bold"/>
              </a:rPr>
              <a:t>INTRODUCTION</a:t>
            </a:r>
          </a:p>
        </p:txBody>
      </p:sp>
      <p:sp>
        <p:nvSpPr>
          <p:cNvPr name="Freeform 6" id="6"/>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20</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5396459" y="2024362"/>
            <a:ext cx="7495081" cy="7176540"/>
          </a:xfrm>
          <a:custGeom>
            <a:avLst/>
            <a:gdLst/>
            <a:ahLst/>
            <a:cxnLst/>
            <a:rect r="r" b="b" t="t" l="l"/>
            <a:pathLst>
              <a:path h="7176540" w="7495081">
                <a:moveTo>
                  <a:pt x="0" y="0"/>
                </a:moveTo>
                <a:lnTo>
                  <a:pt x="7495082" y="0"/>
                </a:lnTo>
                <a:lnTo>
                  <a:pt x="7495082" y="7176540"/>
                </a:lnTo>
                <a:lnTo>
                  <a:pt x="0" y="7176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Démonstration en Direct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72220" y="4194025"/>
            <a:ext cx="7894858" cy="2194225"/>
          </a:xfrm>
          <a:prstGeom prst="rect">
            <a:avLst/>
          </a:prstGeom>
        </p:spPr>
        <p:txBody>
          <a:bodyPr anchor="t" rtlCol="false" tIns="0" lIns="0" bIns="0" rIns="0">
            <a:spAutoFit/>
          </a:bodyPr>
          <a:lstStyle/>
          <a:p>
            <a:pPr algn="l" marL="0" indent="0" lvl="0">
              <a:lnSpc>
                <a:spcPts val="16593"/>
              </a:lnSpc>
            </a:pPr>
            <a:r>
              <a:rPr lang="en-US" b="true" sz="16429">
                <a:solidFill>
                  <a:srgbClr val="000000"/>
                </a:solidFill>
                <a:latin typeface="Bebas Neue Bold"/>
                <a:ea typeface="Bebas Neue Bold"/>
                <a:cs typeface="Bebas Neue Bold"/>
                <a:sym typeface="Bebas Neue Bold"/>
              </a:rPr>
              <a:t>CONCLUSION</a:t>
            </a:r>
          </a:p>
        </p:txBody>
      </p:sp>
      <p:sp>
        <p:nvSpPr>
          <p:cNvPr name="Freeform 6" id="6"/>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506524" cy="2787654"/>
          </a:xfrm>
          <a:prstGeom prst="rect">
            <a:avLst/>
          </a:prstGeom>
        </p:spPr>
        <p:txBody>
          <a:bodyPr anchor="t" rtlCol="false" tIns="0" lIns="0" bIns="0" rIns="0">
            <a:spAutoFit/>
          </a:bodyPr>
          <a:lstStyle/>
          <a:p>
            <a:pPr algn="l">
              <a:lnSpc>
                <a:spcPts val="10588"/>
              </a:lnSpc>
            </a:pPr>
            <a:r>
              <a:rPr lang="en-US" sz="11264" b="true">
                <a:solidFill>
                  <a:srgbClr val="000000"/>
                </a:solidFill>
                <a:latin typeface="Bebas Neue Bold"/>
                <a:ea typeface="Bebas Neue Bold"/>
                <a:cs typeface="Bebas Neue Bold"/>
                <a:sym typeface="Bebas Neue Bold"/>
              </a:rPr>
              <a:t>MERCI POUR VOTR ATTENTION!</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74786" y="2339178"/>
            <a:ext cx="10282193" cy="836803"/>
          </a:xfrm>
          <a:prstGeom prst="rect">
            <a:avLst/>
          </a:prstGeom>
        </p:spPr>
        <p:txBody>
          <a:bodyPr anchor="t" rtlCol="false" tIns="0" lIns="0" bIns="0" rIns="0">
            <a:spAutoFit/>
          </a:bodyPr>
          <a:lstStyle/>
          <a:p>
            <a:pPr algn="l">
              <a:lnSpc>
                <a:spcPts val="7339"/>
              </a:lnSpc>
            </a:pPr>
            <a:r>
              <a:rPr lang="en-US" sz="3669">
                <a:solidFill>
                  <a:srgbClr val="000000"/>
                </a:solidFill>
                <a:latin typeface="Montserrat Classic"/>
                <a:ea typeface="Montserrat Classic"/>
                <a:cs typeface="Montserrat Classic"/>
                <a:sym typeface="Montserrat Classic"/>
              </a:rPr>
              <a:t>Concepts Clés en Data Mining et Clustering</a:t>
            </a:r>
          </a:p>
        </p:txBody>
      </p:sp>
      <p:grpSp>
        <p:nvGrpSpPr>
          <p:cNvPr name="Group 4" id="4"/>
          <p:cNvGrpSpPr/>
          <p:nvPr/>
        </p:nvGrpSpPr>
        <p:grpSpPr>
          <a:xfrm rot="0">
            <a:off x="6991234" y="2436909"/>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7321648" y="233634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1</a:t>
            </a:r>
          </a:p>
        </p:txBody>
      </p:sp>
      <p:sp>
        <p:nvSpPr>
          <p:cNvPr name="TextBox 8" id="8"/>
          <p:cNvSpPr txBox="true"/>
          <p:nvPr/>
        </p:nvSpPr>
        <p:spPr>
          <a:xfrm rot="0">
            <a:off x="8174786" y="356912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K-MEANS Clustering</a:t>
            </a:r>
          </a:p>
        </p:txBody>
      </p:sp>
      <p:grpSp>
        <p:nvGrpSpPr>
          <p:cNvPr name="Group 9" id="9"/>
          <p:cNvGrpSpPr/>
          <p:nvPr/>
        </p:nvGrpSpPr>
        <p:grpSpPr>
          <a:xfrm rot="0">
            <a:off x="6991234" y="3666856"/>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7321648" y="3566294"/>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2</a:t>
            </a:r>
          </a:p>
        </p:txBody>
      </p:sp>
      <p:sp>
        <p:nvSpPr>
          <p:cNvPr name="TextBox 13" id="13"/>
          <p:cNvSpPr txBox="true"/>
          <p:nvPr/>
        </p:nvSpPr>
        <p:spPr>
          <a:xfrm rot="0">
            <a:off x="8174786" y="4799071"/>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DBSCAN Clustering</a:t>
            </a:r>
          </a:p>
        </p:txBody>
      </p:sp>
      <p:grpSp>
        <p:nvGrpSpPr>
          <p:cNvPr name="Group 14" id="14"/>
          <p:cNvGrpSpPr/>
          <p:nvPr/>
        </p:nvGrpSpPr>
        <p:grpSpPr>
          <a:xfrm rot="0">
            <a:off x="6991234" y="4896802"/>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7321648" y="4796241"/>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3</a:t>
            </a:r>
          </a:p>
        </p:txBody>
      </p:sp>
      <p:sp>
        <p:nvSpPr>
          <p:cNvPr name="TextBox 18" id="18"/>
          <p:cNvSpPr txBox="true"/>
          <p:nvPr/>
        </p:nvSpPr>
        <p:spPr>
          <a:xfrm rot="0">
            <a:off x="8174786" y="6029017"/>
            <a:ext cx="833415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Implémentation Pratique du Projet</a:t>
            </a:r>
          </a:p>
        </p:txBody>
      </p:sp>
      <p:grpSp>
        <p:nvGrpSpPr>
          <p:cNvPr name="Group 19" id="19"/>
          <p:cNvGrpSpPr/>
          <p:nvPr/>
        </p:nvGrpSpPr>
        <p:grpSpPr>
          <a:xfrm rot="0">
            <a:off x="6991234" y="6126748"/>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7321648" y="6026187"/>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4</a:t>
            </a:r>
          </a:p>
        </p:txBody>
      </p:sp>
      <p:sp>
        <p:nvSpPr>
          <p:cNvPr name="TextBox 23" id="23"/>
          <p:cNvSpPr txBox="true"/>
          <p:nvPr/>
        </p:nvSpPr>
        <p:spPr>
          <a:xfrm rot="0">
            <a:off x="1531449" y="1770602"/>
            <a:ext cx="4186651" cy="1617881"/>
          </a:xfrm>
          <a:prstGeom prst="rect">
            <a:avLst/>
          </a:prstGeom>
        </p:spPr>
        <p:txBody>
          <a:bodyPr anchor="t" rtlCol="false" tIns="0" lIns="0" bIns="0" rIns="0">
            <a:spAutoFit/>
          </a:bodyPr>
          <a:lstStyle/>
          <a:p>
            <a:pPr algn="ctr" marL="0" indent="0" lvl="0">
              <a:lnSpc>
                <a:spcPts val="12475"/>
              </a:lnSpc>
              <a:spcBef>
                <a:spcPct val="0"/>
              </a:spcBef>
            </a:pPr>
            <a:r>
              <a:rPr lang="en-US" b="true" sz="10396">
                <a:solidFill>
                  <a:srgbClr val="000000"/>
                </a:solidFill>
                <a:latin typeface="Bebas Neue Bold"/>
                <a:ea typeface="Bebas Neue Bold"/>
                <a:cs typeface="Bebas Neue Bold"/>
                <a:sym typeface="Bebas Neue Bold"/>
              </a:rPr>
              <a:t>PLAN</a:t>
            </a:r>
          </a:p>
        </p:txBody>
      </p:sp>
      <p:sp>
        <p:nvSpPr>
          <p:cNvPr name="TextBox 24" id="24"/>
          <p:cNvSpPr txBox="true"/>
          <p:nvPr/>
        </p:nvSpPr>
        <p:spPr>
          <a:xfrm rot="0">
            <a:off x="8174786" y="7261227"/>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Conclusion</a:t>
            </a:r>
          </a:p>
        </p:txBody>
      </p:sp>
      <p:grpSp>
        <p:nvGrpSpPr>
          <p:cNvPr name="Group 25" id="25"/>
          <p:cNvGrpSpPr/>
          <p:nvPr/>
        </p:nvGrpSpPr>
        <p:grpSpPr>
          <a:xfrm rot="0">
            <a:off x="6991234" y="7358959"/>
            <a:ext cx="927410" cy="9274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7" id="2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8" id="28"/>
          <p:cNvSpPr txBox="true"/>
          <p:nvPr/>
        </p:nvSpPr>
        <p:spPr>
          <a:xfrm rot="0">
            <a:off x="7321648" y="7258397"/>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84364" y="2990952"/>
            <a:ext cx="8004780" cy="4514646"/>
          </a:xfrm>
          <a:prstGeom prst="rect">
            <a:avLst/>
          </a:prstGeom>
        </p:spPr>
        <p:txBody>
          <a:bodyPr anchor="t" rtlCol="false" tIns="0" lIns="0" bIns="0" rIns="0">
            <a:spAutoFit/>
          </a:bodyPr>
          <a:lstStyle/>
          <a:p>
            <a:pPr algn="l" marL="0" indent="0" lvl="0">
              <a:lnSpc>
                <a:spcPts val="11743"/>
              </a:lnSpc>
            </a:pPr>
            <a:r>
              <a:rPr lang="en-US" b="true" sz="11626">
                <a:solidFill>
                  <a:srgbClr val="000000"/>
                </a:solidFill>
                <a:latin typeface="Bebas Neue Bold"/>
                <a:ea typeface="Bebas Neue Bold"/>
                <a:cs typeface="Bebas Neue Bold"/>
                <a:sym typeface="Bebas Neue Bold"/>
              </a:rPr>
              <a:t>Concepts Clés en Data Mining et Clustering</a:t>
            </a:r>
          </a:p>
        </p:txBody>
      </p:sp>
      <p:sp>
        <p:nvSpPr>
          <p:cNvPr name="Freeform 6" id="6"/>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5</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93937" y="7247933"/>
            <a:ext cx="2976333" cy="2345103"/>
          </a:xfrm>
          <a:custGeom>
            <a:avLst/>
            <a:gdLst/>
            <a:ahLst/>
            <a:cxnLst/>
            <a:rect r="r" b="b" t="t" l="l"/>
            <a:pathLst>
              <a:path h="2345103" w="2976333">
                <a:moveTo>
                  <a:pt x="0" y="0"/>
                </a:moveTo>
                <a:lnTo>
                  <a:pt x="2976333" y="0"/>
                </a:lnTo>
                <a:lnTo>
                  <a:pt x="2976333" y="2345103"/>
                </a:lnTo>
                <a:lnTo>
                  <a:pt x="0" y="2345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11204" y="2024362"/>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996770" y="4027052"/>
            <a:ext cx="541800" cy="619908"/>
          </a:xfrm>
          <a:custGeom>
            <a:avLst/>
            <a:gdLst/>
            <a:ahLst/>
            <a:cxnLst/>
            <a:rect r="r" b="b" t="t" l="l"/>
            <a:pathLst>
              <a:path h="619908" w="541800">
                <a:moveTo>
                  <a:pt x="0" y="0"/>
                </a:moveTo>
                <a:lnTo>
                  <a:pt x="541800" y="0"/>
                </a:lnTo>
                <a:lnTo>
                  <a:pt x="541800" y="619908"/>
                </a:lnTo>
                <a:lnTo>
                  <a:pt x="0" y="61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3718297" y="6503394"/>
            <a:ext cx="4272683" cy="2269863"/>
          </a:xfrm>
          <a:custGeom>
            <a:avLst/>
            <a:gdLst/>
            <a:ahLst/>
            <a:cxnLst/>
            <a:rect r="r" b="b" t="t" l="l"/>
            <a:pathLst>
              <a:path h="2269863" w="4272683">
                <a:moveTo>
                  <a:pt x="0" y="0"/>
                </a:moveTo>
                <a:lnTo>
                  <a:pt x="4272683" y="0"/>
                </a:lnTo>
                <a:lnTo>
                  <a:pt x="4272683" y="2269862"/>
                </a:lnTo>
                <a:lnTo>
                  <a:pt x="0" y="22698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0301283" y="6503394"/>
            <a:ext cx="4272683" cy="2269863"/>
          </a:xfrm>
          <a:custGeom>
            <a:avLst/>
            <a:gdLst/>
            <a:ahLst/>
            <a:cxnLst/>
            <a:rect r="r" b="b" t="t" l="l"/>
            <a:pathLst>
              <a:path h="2269863" w="4272683">
                <a:moveTo>
                  <a:pt x="0" y="0"/>
                </a:moveTo>
                <a:lnTo>
                  <a:pt x="4272683" y="0"/>
                </a:lnTo>
                <a:lnTo>
                  <a:pt x="4272683" y="2269862"/>
                </a:lnTo>
                <a:lnTo>
                  <a:pt x="0" y="22698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5400000">
            <a:off x="8662921" y="2654891"/>
            <a:ext cx="714910" cy="4977219"/>
          </a:xfrm>
          <a:custGeom>
            <a:avLst/>
            <a:gdLst/>
            <a:ahLst/>
            <a:cxnLst/>
            <a:rect r="r" b="b" t="t" l="l"/>
            <a:pathLst>
              <a:path h="4977219" w="714910">
                <a:moveTo>
                  <a:pt x="0" y="0"/>
                </a:moveTo>
                <a:lnTo>
                  <a:pt x="714909" y="0"/>
                </a:lnTo>
                <a:lnTo>
                  <a:pt x="714909" y="4977218"/>
                </a:lnTo>
                <a:lnTo>
                  <a:pt x="0" y="49772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4656140" y="920597"/>
            <a:ext cx="89757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Introduction au Data Mining</a:t>
            </a:r>
          </a:p>
        </p:txBody>
      </p:sp>
      <p:sp>
        <p:nvSpPr>
          <p:cNvPr name="TextBox 27" id="27"/>
          <p:cNvSpPr txBox="true"/>
          <p:nvPr/>
        </p:nvSpPr>
        <p:spPr>
          <a:xfrm rot="0">
            <a:off x="2198276" y="2678162"/>
            <a:ext cx="15564851" cy="1209805"/>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Data Mining, ou fouille de données, consiste à analyser de grandes quantités de données pour en extraire des informations utiles et des modèles cachés. Cela permet de mieux comprendre les données et de prendre des décisions éclairées. Il se divise en deux types de méthodes principales :</a:t>
            </a:r>
          </a:p>
        </p:txBody>
      </p:sp>
      <p:sp>
        <p:nvSpPr>
          <p:cNvPr name="TextBox 28" id="28"/>
          <p:cNvSpPr txBox="true"/>
          <p:nvPr/>
        </p:nvSpPr>
        <p:spPr>
          <a:xfrm rot="0">
            <a:off x="2012230"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14137"/>
                </a:solidFill>
                <a:latin typeface="League Spartan"/>
                <a:ea typeface="League Spartan"/>
                <a:cs typeface="League Spartan"/>
                <a:sym typeface="League Spartan"/>
              </a:rPr>
              <a:t>Data Mining.</a:t>
            </a:r>
          </a:p>
        </p:txBody>
      </p:sp>
      <p:sp>
        <p:nvSpPr>
          <p:cNvPr name="TextBox 29" id="29"/>
          <p:cNvSpPr txBox="true"/>
          <p:nvPr/>
        </p:nvSpPr>
        <p:spPr>
          <a:xfrm rot="0">
            <a:off x="5597796" y="4172107"/>
            <a:ext cx="7693434"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Méthodes Prédictives et Descriptives.</a:t>
            </a:r>
          </a:p>
        </p:txBody>
      </p:sp>
      <p:sp>
        <p:nvSpPr>
          <p:cNvPr name="TextBox 30" id="30"/>
          <p:cNvSpPr txBox="true"/>
          <p:nvPr/>
        </p:nvSpPr>
        <p:spPr>
          <a:xfrm rot="0">
            <a:off x="10024731" y="5732135"/>
            <a:ext cx="4549235"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Méthodes Descriptives</a:t>
            </a:r>
          </a:p>
        </p:txBody>
      </p:sp>
      <p:sp>
        <p:nvSpPr>
          <p:cNvPr name="TextBox 31" id="31"/>
          <p:cNvSpPr txBox="true"/>
          <p:nvPr/>
        </p:nvSpPr>
        <p:spPr>
          <a:xfrm rot="0">
            <a:off x="3580021" y="5732135"/>
            <a:ext cx="4549235"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Méthodes Prédictives</a:t>
            </a:r>
          </a:p>
        </p:txBody>
      </p:sp>
      <p:sp>
        <p:nvSpPr>
          <p:cNvPr name="TextBox 32" id="32"/>
          <p:cNvSpPr txBox="true"/>
          <p:nvPr/>
        </p:nvSpPr>
        <p:spPr>
          <a:xfrm rot="0">
            <a:off x="3796706" y="6868782"/>
            <a:ext cx="4115865" cy="1462886"/>
          </a:xfrm>
          <a:prstGeom prst="rect">
            <a:avLst/>
          </a:prstGeom>
        </p:spPr>
        <p:txBody>
          <a:bodyPr anchor="t" rtlCol="false" tIns="0" lIns="0" bIns="0" rIns="0">
            <a:spAutoFit/>
          </a:bodyPr>
          <a:lstStyle/>
          <a:p>
            <a:pPr algn="ctr">
              <a:lnSpc>
                <a:spcPts val="2973"/>
              </a:lnSpc>
            </a:pPr>
            <a:r>
              <a:rPr lang="en-US" sz="1858" spc="17">
                <a:solidFill>
                  <a:srgbClr val="002250"/>
                </a:solidFill>
                <a:latin typeface="Gotham"/>
                <a:ea typeface="Gotham"/>
                <a:cs typeface="Gotham"/>
                <a:sym typeface="Gotham"/>
              </a:rPr>
              <a:t>Elles servent à prédire une valeur ou un résultat futur à partir de données existantes (exemple : prévision des ventes).</a:t>
            </a:r>
          </a:p>
        </p:txBody>
      </p:sp>
      <p:sp>
        <p:nvSpPr>
          <p:cNvPr name="TextBox 33" id="33"/>
          <p:cNvSpPr txBox="true"/>
          <p:nvPr/>
        </p:nvSpPr>
        <p:spPr>
          <a:xfrm rot="0">
            <a:off x="10480522" y="6863273"/>
            <a:ext cx="3879936" cy="1438437"/>
          </a:xfrm>
          <a:prstGeom prst="rect">
            <a:avLst/>
          </a:prstGeom>
        </p:spPr>
        <p:txBody>
          <a:bodyPr anchor="t" rtlCol="false" tIns="0" lIns="0" bIns="0" rIns="0">
            <a:spAutoFit/>
          </a:bodyPr>
          <a:lstStyle/>
          <a:p>
            <a:pPr algn="ctr">
              <a:lnSpc>
                <a:spcPts val="2321"/>
              </a:lnSpc>
            </a:pPr>
            <a:r>
              <a:rPr lang="en-US" sz="1450" spc="13">
                <a:solidFill>
                  <a:srgbClr val="002250"/>
                </a:solidFill>
                <a:latin typeface="Gotham"/>
                <a:ea typeface="Gotham"/>
                <a:cs typeface="Gotham"/>
                <a:sym typeface="Gotham"/>
              </a:rPr>
              <a:t>Elles explorent les données pour identifier des relations ou des modèles sans chercher à prédire (exemple : regroupement de clients en fonction de leur comportement).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6</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1411204" y="2024362"/>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11204" y="3716517"/>
            <a:ext cx="541800" cy="619908"/>
          </a:xfrm>
          <a:custGeom>
            <a:avLst/>
            <a:gdLst/>
            <a:ahLst/>
            <a:cxnLst/>
            <a:rect r="r" b="b" t="t" l="l"/>
            <a:pathLst>
              <a:path h="619908" w="541800">
                <a:moveTo>
                  <a:pt x="0" y="0"/>
                </a:moveTo>
                <a:lnTo>
                  <a:pt x="541799" y="0"/>
                </a:lnTo>
                <a:lnTo>
                  <a:pt x="541799" y="619908"/>
                </a:lnTo>
                <a:lnTo>
                  <a:pt x="0" y="619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3589719" y="6150622"/>
            <a:ext cx="4272683" cy="2269863"/>
          </a:xfrm>
          <a:custGeom>
            <a:avLst/>
            <a:gdLst/>
            <a:ahLst/>
            <a:cxnLst/>
            <a:rect r="r" b="b" t="t" l="l"/>
            <a:pathLst>
              <a:path h="2269863" w="4272683">
                <a:moveTo>
                  <a:pt x="0" y="0"/>
                </a:moveTo>
                <a:lnTo>
                  <a:pt x="4272683" y="0"/>
                </a:lnTo>
                <a:lnTo>
                  <a:pt x="4272683" y="2269862"/>
                </a:lnTo>
                <a:lnTo>
                  <a:pt x="0" y="2269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0425598" y="6150622"/>
            <a:ext cx="4272683" cy="2269863"/>
          </a:xfrm>
          <a:custGeom>
            <a:avLst/>
            <a:gdLst/>
            <a:ahLst/>
            <a:cxnLst/>
            <a:rect r="r" b="b" t="t" l="l"/>
            <a:pathLst>
              <a:path h="2269863" w="4272683">
                <a:moveTo>
                  <a:pt x="0" y="0"/>
                </a:moveTo>
                <a:lnTo>
                  <a:pt x="4272683" y="0"/>
                </a:lnTo>
                <a:lnTo>
                  <a:pt x="4272683" y="2269862"/>
                </a:lnTo>
                <a:lnTo>
                  <a:pt x="0" y="2269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8547122" y="2457099"/>
            <a:ext cx="714910" cy="4977219"/>
          </a:xfrm>
          <a:custGeom>
            <a:avLst/>
            <a:gdLst/>
            <a:ahLst/>
            <a:cxnLst/>
            <a:rect r="r" b="b" t="t" l="l"/>
            <a:pathLst>
              <a:path h="4977219" w="714910">
                <a:moveTo>
                  <a:pt x="0" y="0"/>
                </a:moveTo>
                <a:lnTo>
                  <a:pt x="714909" y="0"/>
                </a:lnTo>
                <a:lnTo>
                  <a:pt x="714909" y="4977218"/>
                </a:lnTo>
                <a:lnTo>
                  <a:pt x="0" y="4977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39319" y="6150622"/>
            <a:ext cx="2589994" cy="3247641"/>
          </a:xfrm>
          <a:custGeom>
            <a:avLst/>
            <a:gdLst/>
            <a:ahLst/>
            <a:cxnLst/>
            <a:rect r="r" b="b" t="t" l="l"/>
            <a:pathLst>
              <a:path h="3247641" w="2589994">
                <a:moveTo>
                  <a:pt x="0" y="0"/>
                </a:moveTo>
                <a:lnTo>
                  <a:pt x="2589994" y="0"/>
                </a:lnTo>
                <a:lnTo>
                  <a:pt x="2589994" y="3247641"/>
                </a:lnTo>
                <a:lnTo>
                  <a:pt x="0" y="3247641"/>
                </a:lnTo>
                <a:lnTo>
                  <a:pt x="0" y="0"/>
                </a:lnTo>
                <a:close/>
              </a:path>
            </a:pathLst>
          </a:custGeom>
          <a:blipFill>
            <a:blip r:embed="rId10"/>
            <a:stretch>
              <a:fillRect l="0" t="0" r="0" b="0"/>
            </a:stretch>
          </a:blipFill>
        </p:spPr>
      </p:sp>
      <p:sp>
        <p:nvSpPr>
          <p:cNvPr name="TextBox 26" id="26"/>
          <p:cNvSpPr txBox="true"/>
          <p:nvPr/>
        </p:nvSpPr>
        <p:spPr>
          <a:xfrm rot="0">
            <a:off x="4656140" y="920597"/>
            <a:ext cx="8975721" cy="1683732"/>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Introduction au Clustering et ses Algorithmes</a:t>
            </a:r>
          </a:p>
        </p:txBody>
      </p:sp>
      <p:sp>
        <p:nvSpPr>
          <p:cNvPr name="TextBox 27" id="27"/>
          <p:cNvSpPr txBox="true"/>
          <p:nvPr/>
        </p:nvSpPr>
        <p:spPr>
          <a:xfrm rot="0">
            <a:off x="2198276" y="2678162"/>
            <a:ext cx="15564851" cy="800230"/>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clustering, ou regroupement, est le processus de division d'un ensemble de données en groupes homogènes où les éléments au sein d'un groupe sont similaires entre eux. Il repose sur plusieurs algorithmes.</a:t>
            </a:r>
          </a:p>
        </p:txBody>
      </p:sp>
      <p:sp>
        <p:nvSpPr>
          <p:cNvPr name="TextBox 28" id="28"/>
          <p:cNvSpPr txBox="true"/>
          <p:nvPr/>
        </p:nvSpPr>
        <p:spPr>
          <a:xfrm rot="0">
            <a:off x="2012230" y="2169417"/>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14137"/>
                </a:solidFill>
                <a:latin typeface="League Spartan"/>
                <a:ea typeface="League Spartan"/>
                <a:cs typeface="League Spartan"/>
                <a:sym typeface="League Spartan"/>
              </a:rPr>
              <a:t>Clustering.</a:t>
            </a:r>
          </a:p>
        </p:txBody>
      </p:sp>
      <p:sp>
        <p:nvSpPr>
          <p:cNvPr name="TextBox 29" id="29"/>
          <p:cNvSpPr txBox="true"/>
          <p:nvPr/>
        </p:nvSpPr>
        <p:spPr>
          <a:xfrm rot="0">
            <a:off x="2012230" y="3861572"/>
            <a:ext cx="7795962"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Principaux Algorithmes de Clustering.</a:t>
            </a:r>
          </a:p>
        </p:txBody>
      </p:sp>
      <p:sp>
        <p:nvSpPr>
          <p:cNvPr name="TextBox 30" id="30"/>
          <p:cNvSpPr txBox="true"/>
          <p:nvPr/>
        </p:nvSpPr>
        <p:spPr>
          <a:xfrm rot="0">
            <a:off x="10502700" y="5379363"/>
            <a:ext cx="1780972"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DBSCAN</a:t>
            </a:r>
          </a:p>
        </p:txBody>
      </p:sp>
      <p:sp>
        <p:nvSpPr>
          <p:cNvPr name="TextBox 31" id="31"/>
          <p:cNvSpPr txBox="true"/>
          <p:nvPr/>
        </p:nvSpPr>
        <p:spPr>
          <a:xfrm rot="0">
            <a:off x="5576745" y="5379363"/>
            <a:ext cx="1900589" cy="474853"/>
          </a:xfrm>
          <a:prstGeom prst="rect">
            <a:avLst/>
          </a:prstGeom>
        </p:spPr>
        <p:txBody>
          <a:bodyPr anchor="t" rtlCol="false" tIns="0" lIns="0" bIns="0" rIns="0">
            <a:spAutoFit/>
          </a:bodyPr>
          <a:lstStyle/>
          <a:p>
            <a:pPr algn="l">
              <a:lnSpc>
                <a:spcPts val="3776"/>
              </a:lnSpc>
            </a:pPr>
            <a:r>
              <a:rPr lang="en-US" sz="3200" spc="-64">
                <a:solidFill>
                  <a:srgbClr val="014137"/>
                </a:solidFill>
                <a:latin typeface="League Spartan"/>
                <a:ea typeface="League Spartan"/>
                <a:cs typeface="League Spartan"/>
                <a:sym typeface="League Spartan"/>
              </a:rPr>
              <a:t>K-Means</a:t>
            </a:r>
          </a:p>
        </p:txBody>
      </p:sp>
      <p:sp>
        <p:nvSpPr>
          <p:cNvPr name="TextBox 32" id="32"/>
          <p:cNvSpPr txBox="true"/>
          <p:nvPr/>
        </p:nvSpPr>
        <p:spPr>
          <a:xfrm rot="0">
            <a:off x="3821457" y="6376783"/>
            <a:ext cx="3809206" cy="1833158"/>
          </a:xfrm>
          <a:prstGeom prst="rect">
            <a:avLst/>
          </a:prstGeom>
        </p:spPr>
        <p:txBody>
          <a:bodyPr anchor="t" rtlCol="false" tIns="0" lIns="0" bIns="0" rIns="0">
            <a:spAutoFit/>
          </a:bodyPr>
          <a:lstStyle/>
          <a:p>
            <a:pPr algn="ctr">
              <a:lnSpc>
                <a:spcPts val="2973"/>
              </a:lnSpc>
            </a:pPr>
            <a:r>
              <a:rPr lang="en-US" sz="1858" spc="17">
                <a:solidFill>
                  <a:srgbClr val="002250"/>
                </a:solidFill>
                <a:latin typeface="Gotham"/>
                <a:ea typeface="Gotham"/>
                <a:cs typeface="Gotham"/>
                <a:sym typeface="Gotham"/>
              </a:rPr>
              <a:t>Regroupe les données en un nombre fixé de clusters. Simple et rapide, mais nécessite de définir le nombre de groupes à l'avance.</a:t>
            </a:r>
          </a:p>
        </p:txBody>
      </p:sp>
      <p:sp>
        <p:nvSpPr>
          <p:cNvPr name="TextBox 33" id="33"/>
          <p:cNvSpPr txBox="true"/>
          <p:nvPr/>
        </p:nvSpPr>
        <p:spPr>
          <a:xfrm rot="0">
            <a:off x="10736525" y="6491451"/>
            <a:ext cx="3650829" cy="1594298"/>
          </a:xfrm>
          <a:prstGeom prst="rect">
            <a:avLst/>
          </a:prstGeom>
        </p:spPr>
        <p:txBody>
          <a:bodyPr anchor="t" rtlCol="false" tIns="0" lIns="0" bIns="0" rIns="0">
            <a:spAutoFit/>
          </a:bodyPr>
          <a:lstStyle/>
          <a:p>
            <a:pPr algn="ctr">
              <a:lnSpc>
                <a:spcPts val="3226"/>
              </a:lnSpc>
            </a:pPr>
            <a:r>
              <a:rPr lang="en-US" sz="2016" spc="18">
                <a:solidFill>
                  <a:srgbClr val="002250"/>
                </a:solidFill>
                <a:latin typeface="Gotham"/>
                <a:ea typeface="Gotham"/>
                <a:cs typeface="Gotham"/>
                <a:sym typeface="Gotham"/>
              </a:rPr>
              <a:t>Crée des clusters basés sur la densité des points et gère bien les valeurs aberrantes ou bruits.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023330"/>
            <a:ext cx="7061548" cy="2573715"/>
          </a:xfrm>
          <a:prstGeom prst="rect">
            <a:avLst/>
          </a:prstGeom>
        </p:spPr>
        <p:txBody>
          <a:bodyPr anchor="t" rtlCol="false" tIns="0" lIns="0" bIns="0" rIns="0">
            <a:spAutoFit/>
          </a:bodyPr>
          <a:lstStyle/>
          <a:p>
            <a:pPr algn="l" marL="0" indent="0" lvl="0">
              <a:lnSpc>
                <a:spcPts val="19377"/>
              </a:lnSpc>
            </a:pPr>
            <a:r>
              <a:rPr lang="en-US" b="true" sz="19185">
                <a:solidFill>
                  <a:srgbClr val="000000"/>
                </a:solidFill>
                <a:latin typeface="Bebas Neue Bold"/>
                <a:ea typeface="Bebas Neue Bold"/>
                <a:cs typeface="Bebas Neue Bold"/>
                <a:sym typeface="Bebas Neue Bold"/>
              </a:rPr>
              <a:t>K-MEANS</a:t>
            </a:r>
          </a:p>
        </p:txBody>
      </p:sp>
      <p:sp>
        <p:nvSpPr>
          <p:cNvPr name="Freeform 6" id="6"/>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8</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346337" y="7400333"/>
            <a:ext cx="2976333" cy="2345103"/>
          </a:xfrm>
          <a:custGeom>
            <a:avLst/>
            <a:gdLst/>
            <a:ahLst/>
            <a:cxnLst/>
            <a:rect r="r" b="b" t="t" l="l"/>
            <a:pathLst>
              <a:path h="2345103" w="2976333">
                <a:moveTo>
                  <a:pt x="0" y="0"/>
                </a:moveTo>
                <a:lnTo>
                  <a:pt x="2976333" y="0"/>
                </a:lnTo>
                <a:lnTo>
                  <a:pt x="2976333" y="2345103"/>
                </a:lnTo>
                <a:lnTo>
                  <a:pt x="0" y="2345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79556" y="2176185"/>
            <a:ext cx="541800" cy="619908"/>
          </a:xfrm>
          <a:custGeom>
            <a:avLst/>
            <a:gdLst/>
            <a:ahLst/>
            <a:cxnLst/>
            <a:rect r="r" b="b" t="t" l="l"/>
            <a:pathLst>
              <a:path h="619908" w="541800">
                <a:moveTo>
                  <a:pt x="0" y="0"/>
                </a:moveTo>
                <a:lnTo>
                  <a:pt x="541800" y="0"/>
                </a:lnTo>
                <a:lnTo>
                  <a:pt x="541800" y="619909"/>
                </a:lnTo>
                <a:lnTo>
                  <a:pt x="0" y="619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366526" y="4472141"/>
            <a:ext cx="7554948" cy="4922864"/>
          </a:xfrm>
          <a:custGeom>
            <a:avLst/>
            <a:gdLst/>
            <a:ahLst/>
            <a:cxnLst/>
            <a:rect r="r" b="b" t="t" l="l"/>
            <a:pathLst>
              <a:path h="4922864" w="7554948">
                <a:moveTo>
                  <a:pt x="0" y="0"/>
                </a:moveTo>
                <a:lnTo>
                  <a:pt x="7554948" y="0"/>
                </a:lnTo>
                <a:lnTo>
                  <a:pt x="7554948" y="4922863"/>
                </a:lnTo>
                <a:lnTo>
                  <a:pt x="0" y="4922863"/>
                </a:lnTo>
                <a:lnTo>
                  <a:pt x="0" y="0"/>
                </a:lnTo>
                <a:close/>
              </a:path>
            </a:pathLst>
          </a:custGeom>
          <a:blipFill>
            <a:blip r:embed="rId8"/>
            <a:stretch>
              <a:fillRect l="0" t="-8086" r="0" b="0"/>
            </a:stretch>
          </a:blipFill>
        </p:spPr>
      </p:sp>
      <p:sp>
        <p:nvSpPr>
          <p:cNvPr name="TextBox 23" id="23"/>
          <p:cNvSpPr txBox="true"/>
          <p:nvPr/>
        </p:nvSpPr>
        <p:spPr>
          <a:xfrm rot="0">
            <a:off x="4357099" y="920597"/>
            <a:ext cx="9573802"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Définition de l’algorithme k-means</a:t>
            </a:r>
          </a:p>
        </p:txBody>
      </p:sp>
      <p:sp>
        <p:nvSpPr>
          <p:cNvPr name="TextBox 24" id="24"/>
          <p:cNvSpPr txBox="true"/>
          <p:nvPr/>
        </p:nvSpPr>
        <p:spPr>
          <a:xfrm rot="0">
            <a:off x="2266628" y="2829985"/>
            <a:ext cx="15564851" cy="1209805"/>
          </a:xfrm>
          <a:prstGeom prst="rect">
            <a:avLst/>
          </a:prstGeom>
        </p:spPr>
        <p:txBody>
          <a:bodyPr anchor="t" rtlCol="false" tIns="0" lIns="0" bIns="0" rIns="0">
            <a:spAutoFit/>
          </a:bodyPr>
          <a:lstStyle/>
          <a:p>
            <a:pPr algn="l" marL="444740" indent="-222370" lvl="1">
              <a:lnSpc>
                <a:spcPts val="3295"/>
              </a:lnSpc>
              <a:buFont typeface="Arial"/>
              <a:buChar char="•"/>
            </a:pPr>
            <a:r>
              <a:rPr lang="en-US" sz="2059" spc="19">
                <a:solidFill>
                  <a:srgbClr val="002250"/>
                </a:solidFill>
                <a:latin typeface="Gotham"/>
                <a:ea typeface="Gotham"/>
                <a:cs typeface="Gotham"/>
                <a:sym typeface="Gotham"/>
              </a:rPr>
              <a:t>Le K-Means Clustering est un algorithme d'apprentissage non supervisé utilisé pour regrouper des données en plusieurs clusters basés sur leurs similarités. Il vise à minimiser la distance entre chaque point de données et le centre de son cluster, appelé centroïde.</a:t>
            </a:r>
          </a:p>
        </p:txBody>
      </p:sp>
      <p:sp>
        <p:nvSpPr>
          <p:cNvPr name="TextBox 25" id="25"/>
          <p:cNvSpPr txBox="true"/>
          <p:nvPr/>
        </p:nvSpPr>
        <p:spPr>
          <a:xfrm rot="0">
            <a:off x="2080582" y="2321241"/>
            <a:ext cx="5266932" cy="474853"/>
          </a:xfrm>
          <a:prstGeom prst="rect">
            <a:avLst/>
          </a:prstGeom>
        </p:spPr>
        <p:txBody>
          <a:bodyPr anchor="t" rtlCol="false" tIns="0" lIns="0" bIns="0" rIns="0">
            <a:spAutoFit/>
          </a:bodyPr>
          <a:lstStyle/>
          <a:p>
            <a:pPr algn="l" marL="0" indent="0" lvl="0">
              <a:lnSpc>
                <a:spcPts val="3776"/>
              </a:lnSpc>
            </a:pPr>
            <a:r>
              <a:rPr lang="en-US" sz="3200" spc="-64">
                <a:solidFill>
                  <a:srgbClr val="000000"/>
                </a:solidFill>
                <a:latin typeface="League Spartan"/>
                <a:ea typeface="League Spartan"/>
                <a:cs typeface="League Spartan"/>
                <a:sym typeface="League Spartan"/>
              </a:rPr>
              <a:t>k-means.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59622"/>
            <a:ext cx="18288000" cy="576923"/>
            <a:chOff x="0" y="0"/>
            <a:chExt cx="24384000" cy="769230"/>
          </a:xfrm>
        </p:grpSpPr>
        <p:grpSp>
          <p:nvGrpSpPr>
            <p:cNvPr name="Group 3" id="3"/>
            <p:cNvGrpSpPr/>
            <p:nvPr/>
          </p:nvGrpSpPr>
          <p:grpSpPr>
            <a:xfrm rot="0">
              <a:off x="0" y="0"/>
              <a:ext cx="24384000" cy="769230"/>
              <a:chOff x="0" y="0"/>
              <a:chExt cx="4816593" cy="151947"/>
            </a:xfrm>
          </p:grpSpPr>
          <p:sp>
            <p:nvSpPr>
              <p:cNvPr name="Freeform 4" id="4"/>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5" id="5"/>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grpSp>
          <p:nvGrpSpPr>
            <p:cNvPr name="Group 6" id="6"/>
            <p:cNvGrpSpPr/>
            <p:nvPr/>
          </p:nvGrpSpPr>
          <p:grpSpPr>
            <a:xfrm rot="0">
              <a:off x="8579421" y="5531"/>
              <a:ext cx="7691821" cy="763699"/>
              <a:chOff x="0" y="0"/>
              <a:chExt cx="1519372" cy="150854"/>
            </a:xfrm>
          </p:grpSpPr>
          <p:sp>
            <p:nvSpPr>
              <p:cNvPr name="Freeform 7" id="7"/>
              <p:cNvSpPr/>
              <p:nvPr/>
            </p:nvSpPr>
            <p:spPr>
              <a:xfrm flipH="false" flipV="false" rot="0">
                <a:off x="0" y="0"/>
                <a:ext cx="1519372" cy="150854"/>
              </a:xfrm>
              <a:custGeom>
                <a:avLst/>
                <a:gdLst/>
                <a:ahLst/>
                <a:cxnLst/>
                <a:rect r="r" b="b" t="t" l="l"/>
                <a:pathLst>
                  <a:path h="150854" w="1519372">
                    <a:moveTo>
                      <a:pt x="68443" y="0"/>
                    </a:moveTo>
                    <a:lnTo>
                      <a:pt x="1450929" y="0"/>
                    </a:lnTo>
                    <a:cubicBezTo>
                      <a:pt x="1469081" y="0"/>
                      <a:pt x="1486490" y="7211"/>
                      <a:pt x="1499326" y="20046"/>
                    </a:cubicBezTo>
                    <a:cubicBezTo>
                      <a:pt x="1512161" y="32882"/>
                      <a:pt x="1519372" y="50291"/>
                      <a:pt x="1519372" y="68443"/>
                    </a:cubicBezTo>
                    <a:lnTo>
                      <a:pt x="1519372" y="82411"/>
                    </a:lnTo>
                    <a:cubicBezTo>
                      <a:pt x="1519372" y="100563"/>
                      <a:pt x="1512161" y="117972"/>
                      <a:pt x="1499326" y="130808"/>
                    </a:cubicBezTo>
                    <a:cubicBezTo>
                      <a:pt x="1486490" y="143643"/>
                      <a:pt x="1469081" y="150854"/>
                      <a:pt x="1450929" y="150854"/>
                    </a:cubicBezTo>
                    <a:lnTo>
                      <a:pt x="68443" y="150854"/>
                    </a:lnTo>
                    <a:cubicBezTo>
                      <a:pt x="30643" y="150854"/>
                      <a:pt x="0" y="120211"/>
                      <a:pt x="0" y="82411"/>
                    </a:cubicBezTo>
                    <a:lnTo>
                      <a:pt x="0" y="68443"/>
                    </a:lnTo>
                    <a:cubicBezTo>
                      <a:pt x="0" y="50291"/>
                      <a:pt x="7211" y="32882"/>
                      <a:pt x="20046" y="20046"/>
                    </a:cubicBezTo>
                    <a:cubicBezTo>
                      <a:pt x="32882" y="7211"/>
                      <a:pt x="50291" y="0"/>
                      <a:pt x="68443" y="0"/>
                    </a:cubicBezTo>
                    <a:close/>
                  </a:path>
                </a:pathLst>
              </a:custGeom>
              <a:solidFill>
                <a:srgbClr val="FFFFFF"/>
              </a:solidFill>
            </p:spPr>
          </p:sp>
          <p:sp>
            <p:nvSpPr>
              <p:cNvPr name="TextBox 8" id="8"/>
              <p:cNvSpPr txBox="true"/>
              <p:nvPr/>
            </p:nvSpPr>
            <p:spPr>
              <a:xfrm>
                <a:off x="0" y="38100"/>
                <a:ext cx="1519372" cy="112754"/>
              </a:xfrm>
              <a:prstGeom prst="rect">
                <a:avLst/>
              </a:prstGeom>
            </p:spPr>
            <p:txBody>
              <a:bodyPr anchor="ctr" rtlCol="false" tIns="50800" lIns="50800" bIns="50800" rIns="50800"/>
              <a:lstStyle/>
              <a:p>
                <a:pPr algn="ctr">
                  <a:lnSpc>
                    <a:spcPts val="2023"/>
                  </a:lnSpc>
                </a:pPr>
              </a:p>
            </p:txBody>
          </p:sp>
        </p:grpSp>
        <p:sp>
          <p:nvSpPr>
            <p:cNvPr name="TextBox 9" id="9"/>
            <p:cNvSpPr txBox="true"/>
            <p:nvPr/>
          </p:nvSpPr>
          <p:spPr>
            <a:xfrm rot="0">
              <a:off x="1729537" y="131017"/>
              <a:ext cx="5963924"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Licence: ISIR</a:t>
              </a:r>
            </a:p>
          </p:txBody>
        </p:sp>
        <p:sp>
          <p:nvSpPr>
            <p:cNvPr name="TextBox 10" id="10"/>
            <p:cNvSpPr txBox="true"/>
            <p:nvPr/>
          </p:nvSpPr>
          <p:spPr>
            <a:xfrm rot="0">
              <a:off x="9192745" y="131017"/>
              <a:ext cx="646517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Intelligence Artificielle</a:t>
              </a:r>
            </a:p>
          </p:txBody>
        </p:sp>
        <p:sp>
          <p:nvSpPr>
            <p:cNvPr name="TextBox 11" id="11"/>
            <p:cNvSpPr txBox="true"/>
            <p:nvPr/>
          </p:nvSpPr>
          <p:spPr>
            <a:xfrm rot="0">
              <a:off x="18529343" y="133783"/>
              <a:ext cx="2656443" cy="459571"/>
            </a:xfrm>
            <a:prstGeom prst="rect">
              <a:avLst/>
            </a:prstGeom>
          </p:spPr>
          <p:txBody>
            <a:bodyPr anchor="t" rtlCol="false" tIns="0" lIns="0" bIns="0" rIns="0">
              <a:spAutoFit/>
            </a:bodyPr>
            <a:lstStyle/>
            <a:p>
              <a:pPr algn="ctr">
                <a:lnSpc>
                  <a:spcPts val="2920"/>
                </a:lnSpc>
                <a:spcBef>
                  <a:spcPct val="0"/>
                </a:spcBef>
              </a:pPr>
              <a:r>
                <a:rPr lang="en-US" b="true" sz="2086">
                  <a:solidFill>
                    <a:srgbClr val="000000"/>
                  </a:solidFill>
                  <a:latin typeface="DM Sans Bold"/>
                  <a:ea typeface="DM Sans Bold"/>
                  <a:cs typeface="DM Sans Bold"/>
                  <a:sym typeface="DM Sans Bold"/>
                </a:rPr>
                <a:t>2024/2025</a:t>
              </a:r>
            </a:p>
          </p:txBody>
        </p:sp>
        <p:grpSp>
          <p:nvGrpSpPr>
            <p:cNvPr name="Group 12" id="12"/>
            <p:cNvGrpSpPr/>
            <p:nvPr/>
          </p:nvGrpSpPr>
          <p:grpSpPr>
            <a:xfrm rot="0">
              <a:off x="22684386" y="5531"/>
              <a:ext cx="938868" cy="763699"/>
              <a:chOff x="0" y="0"/>
              <a:chExt cx="185455" cy="150854"/>
            </a:xfrm>
          </p:grpSpPr>
          <p:sp>
            <p:nvSpPr>
              <p:cNvPr name="Freeform 13" id="13"/>
              <p:cNvSpPr/>
              <p:nvPr/>
            </p:nvSpPr>
            <p:spPr>
              <a:xfrm flipH="false" flipV="false" rot="0">
                <a:off x="0" y="0"/>
                <a:ext cx="185455" cy="150854"/>
              </a:xfrm>
              <a:custGeom>
                <a:avLst/>
                <a:gdLst/>
                <a:ahLst/>
                <a:cxnLst/>
                <a:rect r="r" b="b" t="t" l="l"/>
                <a:pathLst>
                  <a:path h="150854" w="185455">
                    <a:moveTo>
                      <a:pt x="75427" y="0"/>
                    </a:moveTo>
                    <a:lnTo>
                      <a:pt x="110028" y="0"/>
                    </a:lnTo>
                    <a:cubicBezTo>
                      <a:pt x="151686" y="0"/>
                      <a:pt x="185455" y="33770"/>
                      <a:pt x="185455" y="75427"/>
                    </a:cubicBezTo>
                    <a:lnTo>
                      <a:pt x="185455" y="75427"/>
                    </a:lnTo>
                    <a:cubicBezTo>
                      <a:pt x="185455" y="95432"/>
                      <a:pt x="177509" y="114617"/>
                      <a:pt x="163363" y="128762"/>
                    </a:cubicBezTo>
                    <a:cubicBezTo>
                      <a:pt x="149218" y="142907"/>
                      <a:pt x="130033" y="150854"/>
                      <a:pt x="110028" y="150854"/>
                    </a:cubicBezTo>
                    <a:lnTo>
                      <a:pt x="75427" y="150854"/>
                    </a:lnTo>
                    <a:cubicBezTo>
                      <a:pt x="33770" y="150854"/>
                      <a:pt x="0" y="117084"/>
                      <a:pt x="0" y="75427"/>
                    </a:cubicBezTo>
                    <a:lnTo>
                      <a:pt x="0" y="75427"/>
                    </a:lnTo>
                    <a:cubicBezTo>
                      <a:pt x="0" y="33770"/>
                      <a:pt x="33770" y="0"/>
                      <a:pt x="75427" y="0"/>
                    </a:cubicBezTo>
                    <a:close/>
                  </a:path>
                </a:pathLst>
              </a:custGeom>
              <a:solidFill>
                <a:srgbClr val="FFFFFF"/>
              </a:solidFill>
            </p:spPr>
          </p:sp>
          <p:sp>
            <p:nvSpPr>
              <p:cNvPr name="TextBox 14" id="14"/>
              <p:cNvSpPr txBox="true"/>
              <p:nvPr/>
            </p:nvSpPr>
            <p:spPr>
              <a:xfrm>
                <a:off x="0" y="38100"/>
                <a:ext cx="185455" cy="112754"/>
              </a:xfrm>
              <a:prstGeom prst="rect">
                <a:avLst/>
              </a:prstGeom>
            </p:spPr>
            <p:txBody>
              <a:bodyPr anchor="ctr" rtlCol="false" tIns="50800" lIns="50800" bIns="50800" rIns="50800"/>
              <a:lstStyle/>
              <a:p>
                <a:pPr algn="ctr">
                  <a:lnSpc>
                    <a:spcPts val="2023"/>
                  </a:lnSpc>
                </a:pPr>
                <a:r>
                  <a:rPr lang="en-US" b="true" sz="2086">
                    <a:solidFill>
                      <a:srgbClr val="000000"/>
                    </a:solidFill>
                    <a:latin typeface="DM Sans Bold"/>
                    <a:ea typeface="DM Sans Bold"/>
                    <a:cs typeface="DM Sans Bold"/>
                    <a:sym typeface="DM Sans Bold"/>
                  </a:rPr>
                  <a:t>9</a:t>
                </a:r>
              </a:p>
            </p:txBody>
          </p:sp>
        </p:grpSp>
      </p:grpSp>
      <p:grpSp>
        <p:nvGrpSpPr>
          <p:cNvPr name="Group 15" id="15"/>
          <p:cNvGrpSpPr/>
          <p:nvPr/>
        </p:nvGrpSpPr>
        <p:grpSpPr>
          <a:xfrm rot="0">
            <a:off x="0" y="0"/>
            <a:ext cx="18288000" cy="576923"/>
            <a:chOff x="0" y="0"/>
            <a:chExt cx="4816593" cy="151947"/>
          </a:xfrm>
        </p:grpSpPr>
        <p:sp>
          <p:nvSpPr>
            <p:cNvPr name="Freeform 16" id="16"/>
            <p:cNvSpPr/>
            <p:nvPr/>
          </p:nvSpPr>
          <p:spPr>
            <a:xfrm flipH="false" flipV="false" rot="0">
              <a:off x="0" y="0"/>
              <a:ext cx="4816592" cy="151947"/>
            </a:xfrm>
            <a:custGeom>
              <a:avLst/>
              <a:gdLst/>
              <a:ahLst/>
              <a:cxnLst/>
              <a:rect r="r" b="b" t="t" l="l"/>
              <a:pathLst>
                <a:path h="151947" w="4816592">
                  <a:moveTo>
                    <a:pt x="21590" y="0"/>
                  </a:moveTo>
                  <a:lnTo>
                    <a:pt x="4795002" y="0"/>
                  </a:lnTo>
                  <a:cubicBezTo>
                    <a:pt x="4800728" y="0"/>
                    <a:pt x="4806220" y="2275"/>
                    <a:pt x="4810269" y="6324"/>
                  </a:cubicBezTo>
                  <a:cubicBezTo>
                    <a:pt x="4814318" y="10372"/>
                    <a:pt x="4816592" y="15864"/>
                    <a:pt x="4816592" y="21590"/>
                  </a:cubicBezTo>
                  <a:lnTo>
                    <a:pt x="4816592" y="130357"/>
                  </a:lnTo>
                  <a:cubicBezTo>
                    <a:pt x="4816592" y="142281"/>
                    <a:pt x="4806926" y="151947"/>
                    <a:pt x="4795002" y="151947"/>
                  </a:cubicBezTo>
                  <a:lnTo>
                    <a:pt x="21590" y="151947"/>
                  </a:lnTo>
                  <a:cubicBezTo>
                    <a:pt x="15864" y="151947"/>
                    <a:pt x="10372" y="149672"/>
                    <a:pt x="6324" y="145623"/>
                  </a:cubicBezTo>
                  <a:cubicBezTo>
                    <a:pt x="2275" y="141574"/>
                    <a:pt x="0" y="136083"/>
                    <a:pt x="0" y="130357"/>
                  </a:cubicBezTo>
                  <a:lnTo>
                    <a:pt x="0" y="21590"/>
                  </a:lnTo>
                  <a:cubicBezTo>
                    <a:pt x="0" y="9666"/>
                    <a:pt x="9666" y="0"/>
                    <a:pt x="21590" y="0"/>
                  </a:cubicBezTo>
                  <a:close/>
                </a:path>
              </a:pathLst>
            </a:custGeom>
            <a:solidFill>
              <a:srgbClr val="5479F7"/>
            </a:solidFill>
          </p:spPr>
        </p:sp>
        <p:sp>
          <p:nvSpPr>
            <p:cNvPr name="TextBox 17" id="17"/>
            <p:cNvSpPr txBox="true"/>
            <p:nvPr/>
          </p:nvSpPr>
          <p:spPr>
            <a:xfrm>
              <a:off x="0" y="38100"/>
              <a:ext cx="4816593" cy="113847"/>
            </a:xfrm>
            <a:prstGeom prst="rect">
              <a:avLst/>
            </a:prstGeom>
          </p:spPr>
          <p:txBody>
            <a:bodyPr anchor="ctr" rtlCol="false" tIns="50800" lIns="50800" bIns="50800" rIns="50800"/>
            <a:lstStyle/>
            <a:p>
              <a:pPr algn="ctr">
                <a:lnSpc>
                  <a:spcPts val="2023"/>
                </a:lnSpc>
              </a:pPr>
            </a:p>
          </p:txBody>
        </p:sp>
      </p:grpSp>
      <p:sp>
        <p:nvSpPr>
          <p:cNvPr name="Freeform 18" id="18"/>
          <p:cNvSpPr/>
          <p:nvPr/>
        </p:nvSpPr>
        <p:spPr>
          <a:xfrm flipH="false" flipV="false" rot="0">
            <a:off x="139319" y="815822"/>
            <a:ext cx="1548880" cy="1582508"/>
          </a:xfrm>
          <a:custGeom>
            <a:avLst/>
            <a:gdLst/>
            <a:ahLst/>
            <a:cxnLst/>
            <a:rect r="r" b="b" t="t" l="l"/>
            <a:pathLst>
              <a:path h="1582508" w="1548880">
                <a:moveTo>
                  <a:pt x="0" y="0"/>
                </a:moveTo>
                <a:lnTo>
                  <a:pt x="1548879" y="0"/>
                </a:lnTo>
                <a:lnTo>
                  <a:pt x="1548879" y="1582508"/>
                </a:lnTo>
                <a:lnTo>
                  <a:pt x="0" y="1582508"/>
                </a:lnTo>
                <a:lnTo>
                  <a:pt x="0" y="0"/>
                </a:lnTo>
                <a:close/>
              </a:path>
            </a:pathLst>
          </a:custGeom>
          <a:blipFill>
            <a:blip r:embed="rId2"/>
            <a:stretch>
              <a:fillRect l="0" t="0" r="0" b="0"/>
            </a:stretch>
          </a:blipFill>
        </p:spPr>
      </p:sp>
      <p:sp>
        <p:nvSpPr>
          <p:cNvPr name="Freeform 19" id="19"/>
          <p:cNvSpPr/>
          <p:nvPr/>
        </p:nvSpPr>
        <p:spPr>
          <a:xfrm flipH="false" flipV="false" rot="0">
            <a:off x="16465132" y="7734149"/>
            <a:ext cx="1588335" cy="1660856"/>
          </a:xfrm>
          <a:custGeom>
            <a:avLst/>
            <a:gdLst/>
            <a:ahLst/>
            <a:cxnLst/>
            <a:rect r="r" b="b" t="t" l="l"/>
            <a:pathLst>
              <a:path h="1660856" w="1588335">
                <a:moveTo>
                  <a:pt x="0" y="0"/>
                </a:moveTo>
                <a:lnTo>
                  <a:pt x="1588336" y="0"/>
                </a:lnTo>
                <a:lnTo>
                  <a:pt x="1588336" y="1660855"/>
                </a:lnTo>
                <a:lnTo>
                  <a:pt x="0" y="1660855"/>
                </a:lnTo>
                <a:lnTo>
                  <a:pt x="0" y="0"/>
                </a:lnTo>
                <a:close/>
              </a:path>
            </a:pathLst>
          </a:custGeom>
          <a:blipFill>
            <a:blip r:embed="rId3"/>
            <a:stretch>
              <a:fillRect l="0" t="0" r="0" b="0"/>
            </a:stretch>
          </a:blipFill>
        </p:spPr>
      </p:sp>
      <p:sp>
        <p:nvSpPr>
          <p:cNvPr name="Freeform 20" id="20"/>
          <p:cNvSpPr/>
          <p:nvPr/>
        </p:nvSpPr>
        <p:spPr>
          <a:xfrm flipH="false" flipV="false" rot="0">
            <a:off x="913759" y="3182303"/>
            <a:ext cx="4306552" cy="4725832"/>
          </a:xfrm>
          <a:custGeom>
            <a:avLst/>
            <a:gdLst/>
            <a:ahLst/>
            <a:cxnLst/>
            <a:rect r="r" b="b" t="t" l="l"/>
            <a:pathLst>
              <a:path h="4725832" w="4306552">
                <a:moveTo>
                  <a:pt x="0" y="0"/>
                </a:moveTo>
                <a:lnTo>
                  <a:pt x="4306552" y="0"/>
                </a:lnTo>
                <a:lnTo>
                  <a:pt x="4306552" y="4725832"/>
                </a:lnTo>
                <a:lnTo>
                  <a:pt x="0" y="4725832"/>
                </a:lnTo>
                <a:lnTo>
                  <a:pt x="0" y="0"/>
                </a:lnTo>
                <a:close/>
              </a:path>
            </a:pathLst>
          </a:custGeom>
          <a:blipFill>
            <a:blip r:embed="rId4"/>
            <a:stretch>
              <a:fillRect l="0" t="-2205" r="-123292" b="-442"/>
            </a:stretch>
          </a:blipFill>
        </p:spPr>
      </p:sp>
      <p:sp>
        <p:nvSpPr>
          <p:cNvPr name="Freeform 21" id="21"/>
          <p:cNvSpPr/>
          <p:nvPr/>
        </p:nvSpPr>
        <p:spPr>
          <a:xfrm flipH="false" flipV="false" rot="0">
            <a:off x="13323509" y="3182303"/>
            <a:ext cx="4203754" cy="4671462"/>
          </a:xfrm>
          <a:custGeom>
            <a:avLst/>
            <a:gdLst/>
            <a:ahLst/>
            <a:cxnLst/>
            <a:rect r="r" b="b" t="t" l="l"/>
            <a:pathLst>
              <a:path h="4671462" w="4203754">
                <a:moveTo>
                  <a:pt x="0" y="0"/>
                </a:moveTo>
                <a:lnTo>
                  <a:pt x="4203754" y="0"/>
                </a:lnTo>
                <a:lnTo>
                  <a:pt x="4203754" y="4671462"/>
                </a:lnTo>
                <a:lnTo>
                  <a:pt x="0" y="4671462"/>
                </a:lnTo>
                <a:lnTo>
                  <a:pt x="0" y="0"/>
                </a:lnTo>
                <a:close/>
              </a:path>
            </a:pathLst>
          </a:custGeom>
          <a:blipFill>
            <a:blip r:embed="rId5"/>
            <a:stretch>
              <a:fillRect l="-125023" t="0" r="-367" b="-2316"/>
            </a:stretch>
          </a:blipFill>
        </p:spPr>
      </p:sp>
      <p:grpSp>
        <p:nvGrpSpPr>
          <p:cNvPr name="Group 22" id="22"/>
          <p:cNvGrpSpPr/>
          <p:nvPr/>
        </p:nvGrpSpPr>
        <p:grpSpPr>
          <a:xfrm rot="0">
            <a:off x="6621005" y="2842454"/>
            <a:ext cx="5045990" cy="6415846"/>
            <a:chOff x="0" y="0"/>
            <a:chExt cx="1328985" cy="1689770"/>
          </a:xfrm>
        </p:grpSpPr>
        <p:sp>
          <p:nvSpPr>
            <p:cNvPr name="Freeform 23" id="23"/>
            <p:cNvSpPr/>
            <p:nvPr/>
          </p:nvSpPr>
          <p:spPr>
            <a:xfrm flipH="false" flipV="false" rot="0">
              <a:off x="0" y="0"/>
              <a:ext cx="1328985" cy="1689770"/>
            </a:xfrm>
            <a:custGeom>
              <a:avLst/>
              <a:gdLst/>
              <a:ahLst/>
              <a:cxnLst/>
              <a:rect r="r" b="b" t="t" l="l"/>
              <a:pathLst>
                <a:path h="1689770" w="1328985">
                  <a:moveTo>
                    <a:pt x="78248" y="0"/>
                  </a:moveTo>
                  <a:lnTo>
                    <a:pt x="1250737" y="0"/>
                  </a:lnTo>
                  <a:cubicBezTo>
                    <a:pt x="1293952" y="0"/>
                    <a:pt x="1328985" y="35033"/>
                    <a:pt x="1328985" y="78248"/>
                  </a:cubicBezTo>
                  <a:lnTo>
                    <a:pt x="1328985" y="1611522"/>
                  </a:lnTo>
                  <a:cubicBezTo>
                    <a:pt x="1328985" y="1654737"/>
                    <a:pt x="1293952" y="1689770"/>
                    <a:pt x="1250737" y="1689770"/>
                  </a:cubicBezTo>
                  <a:lnTo>
                    <a:pt x="78248" y="1689770"/>
                  </a:lnTo>
                  <a:cubicBezTo>
                    <a:pt x="35033" y="1689770"/>
                    <a:pt x="0" y="1654737"/>
                    <a:pt x="0" y="1611522"/>
                  </a:cubicBezTo>
                  <a:lnTo>
                    <a:pt x="0" y="78248"/>
                  </a:lnTo>
                  <a:cubicBezTo>
                    <a:pt x="0" y="35033"/>
                    <a:pt x="35033" y="0"/>
                    <a:pt x="78248" y="0"/>
                  </a:cubicBezTo>
                  <a:close/>
                </a:path>
              </a:pathLst>
            </a:custGeom>
            <a:solidFill>
              <a:srgbClr val="000000">
                <a:alpha val="0"/>
              </a:srgbClr>
            </a:solidFill>
            <a:ln w="38100" cap="rnd">
              <a:solidFill>
                <a:srgbClr val="000000"/>
              </a:solidFill>
              <a:prstDash val="solid"/>
              <a:round/>
            </a:ln>
          </p:spPr>
        </p:sp>
        <p:sp>
          <p:nvSpPr>
            <p:cNvPr name="TextBox 24" id="24"/>
            <p:cNvSpPr txBox="true"/>
            <p:nvPr/>
          </p:nvSpPr>
          <p:spPr>
            <a:xfrm>
              <a:off x="0" y="38100"/>
              <a:ext cx="1328985" cy="1651670"/>
            </a:xfrm>
            <a:prstGeom prst="rect">
              <a:avLst/>
            </a:prstGeom>
          </p:spPr>
          <p:txBody>
            <a:bodyPr anchor="ctr" rtlCol="false" tIns="50800" lIns="50800" bIns="50800" rIns="50800"/>
            <a:lstStyle/>
            <a:p>
              <a:pPr algn="ctr">
                <a:lnSpc>
                  <a:spcPts val="2023"/>
                </a:lnSpc>
              </a:pPr>
            </a:p>
          </p:txBody>
        </p:sp>
      </p:grpSp>
      <p:grpSp>
        <p:nvGrpSpPr>
          <p:cNvPr name="Group 25" id="25"/>
          <p:cNvGrpSpPr/>
          <p:nvPr/>
        </p:nvGrpSpPr>
        <p:grpSpPr>
          <a:xfrm rot="0">
            <a:off x="4656140" y="5011721"/>
            <a:ext cx="1543050" cy="1012627"/>
            <a:chOff x="0" y="0"/>
            <a:chExt cx="812800" cy="533400"/>
          </a:xfrm>
        </p:grpSpPr>
        <p:sp>
          <p:nvSpPr>
            <p:cNvPr name="Freeform 26" id="26"/>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27" id="27"/>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28" id="28"/>
          <p:cNvGrpSpPr/>
          <p:nvPr/>
        </p:nvGrpSpPr>
        <p:grpSpPr>
          <a:xfrm rot="0">
            <a:off x="11780459" y="5011721"/>
            <a:ext cx="1543050" cy="1012627"/>
            <a:chOff x="0" y="0"/>
            <a:chExt cx="812800" cy="533400"/>
          </a:xfrm>
        </p:grpSpPr>
        <p:sp>
          <p:nvSpPr>
            <p:cNvPr name="Freeform 29" id="29"/>
            <p:cNvSpPr/>
            <p:nvPr/>
          </p:nvSpPr>
          <p:spPr>
            <a:xfrm flipH="false" flipV="false" rot="0">
              <a:off x="0" y="0"/>
              <a:ext cx="812800" cy="533400"/>
            </a:xfrm>
            <a:custGeom>
              <a:avLst/>
              <a:gdLst/>
              <a:ahLst/>
              <a:cxnLst/>
              <a:rect r="r" b="b" t="t" l="l"/>
              <a:pathLst>
                <a:path h="533400" w="8128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366994"/>
            </a:solidFill>
          </p:spPr>
        </p:sp>
        <p:sp>
          <p:nvSpPr>
            <p:cNvPr name="TextBox 30" id="30"/>
            <p:cNvSpPr txBox="true"/>
            <p:nvPr/>
          </p:nvSpPr>
          <p:spPr>
            <a:xfrm>
              <a:off x="101600" y="177800"/>
              <a:ext cx="609600" cy="215900"/>
            </a:xfrm>
            <a:prstGeom prst="rect">
              <a:avLst/>
            </a:prstGeom>
          </p:spPr>
          <p:txBody>
            <a:bodyPr anchor="ctr" rtlCol="false" tIns="50800" lIns="50800" bIns="50800" rIns="50800"/>
            <a:lstStyle/>
            <a:p>
              <a:pPr algn="ctr">
                <a:lnSpc>
                  <a:spcPts val="2023"/>
                </a:lnSpc>
              </a:pPr>
            </a:p>
          </p:txBody>
        </p:sp>
      </p:grpSp>
      <p:grpSp>
        <p:nvGrpSpPr>
          <p:cNvPr name="Group 31" id="31"/>
          <p:cNvGrpSpPr/>
          <p:nvPr/>
        </p:nvGrpSpPr>
        <p:grpSpPr>
          <a:xfrm rot="0">
            <a:off x="6970001" y="3182303"/>
            <a:ext cx="4347997" cy="854111"/>
            <a:chOff x="0" y="0"/>
            <a:chExt cx="1145152" cy="224951"/>
          </a:xfrm>
        </p:grpSpPr>
        <p:sp>
          <p:nvSpPr>
            <p:cNvPr name="Freeform 32" id="32"/>
            <p:cNvSpPr/>
            <p:nvPr/>
          </p:nvSpPr>
          <p:spPr>
            <a:xfrm flipH="false" flipV="false" rot="0">
              <a:off x="0" y="0"/>
              <a:ext cx="1145152" cy="224951"/>
            </a:xfrm>
            <a:custGeom>
              <a:avLst/>
              <a:gdLst/>
              <a:ahLst/>
              <a:cxnLst/>
              <a:rect r="r" b="b" t="t" l="l"/>
              <a:pathLst>
                <a:path h="224951" w="1145152">
                  <a:moveTo>
                    <a:pt x="90809" y="0"/>
                  </a:moveTo>
                  <a:lnTo>
                    <a:pt x="1054342" y="0"/>
                  </a:lnTo>
                  <a:cubicBezTo>
                    <a:pt x="1104495" y="0"/>
                    <a:pt x="1145152" y="40657"/>
                    <a:pt x="1145152" y="90809"/>
                  </a:cubicBezTo>
                  <a:lnTo>
                    <a:pt x="1145152" y="134142"/>
                  </a:lnTo>
                  <a:cubicBezTo>
                    <a:pt x="1145152" y="158226"/>
                    <a:pt x="1135584" y="181324"/>
                    <a:pt x="1118554" y="198354"/>
                  </a:cubicBezTo>
                  <a:cubicBezTo>
                    <a:pt x="1101524" y="215384"/>
                    <a:pt x="1078427" y="224951"/>
                    <a:pt x="1054342" y="224951"/>
                  </a:cubicBezTo>
                  <a:lnTo>
                    <a:pt x="90809" y="224951"/>
                  </a:lnTo>
                  <a:cubicBezTo>
                    <a:pt x="66725" y="224951"/>
                    <a:pt x="43627" y="215384"/>
                    <a:pt x="26597" y="198354"/>
                  </a:cubicBezTo>
                  <a:cubicBezTo>
                    <a:pt x="9567" y="181324"/>
                    <a:pt x="0" y="158226"/>
                    <a:pt x="0" y="134142"/>
                  </a:cubicBezTo>
                  <a:lnTo>
                    <a:pt x="0" y="90809"/>
                  </a:lnTo>
                  <a:cubicBezTo>
                    <a:pt x="0" y="66725"/>
                    <a:pt x="9567" y="43627"/>
                    <a:pt x="26597" y="26597"/>
                  </a:cubicBezTo>
                  <a:cubicBezTo>
                    <a:pt x="43627" y="9567"/>
                    <a:pt x="66725" y="0"/>
                    <a:pt x="90809" y="0"/>
                  </a:cubicBezTo>
                  <a:close/>
                </a:path>
              </a:pathLst>
            </a:custGeom>
            <a:solidFill>
              <a:srgbClr val="366994"/>
            </a:solidFill>
          </p:spPr>
        </p:sp>
        <p:sp>
          <p:nvSpPr>
            <p:cNvPr name="TextBox 33" id="33"/>
            <p:cNvSpPr txBox="true"/>
            <p:nvPr/>
          </p:nvSpPr>
          <p:spPr>
            <a:xfrm>
              <a:off x="0" y="38100"/>
              <a:ext cx="1145152" cy="186851"/>
            </a:xfrm>
            <a:prstGeom prst="rect">
              <a:avLst/>
            </a:prstGeom>
          </p:spPr>
          <p:txBody>
            <a:bodyPr anchor="ctr" rtlCol="false" tIns="50800" lIns="50800" bIns="50800" rIns="50800"/>
            <a:lstStyle/>
            <a:p>
              <a:pPr algn="ctr">
                <a:lnSpc>
                  <a:spcPts val="1732"/>
                </a:lnSpc>
              </a:pPr>
              <a:r>
                <a:rPr lang="en-US" b="true" sz="1786">
                  <a:solidFill>
                    <a:srgbClr val="FFFFFF"/>
                  </a:solidFill>
                  <a:latin typeface="DM Sans Bold"/>
                  <a:ea typeface="DM Sans Bold"/>
                  <a:cs typeface="DM Sans Bold"/>
                  <a:sym typeface="DM Sans Bold"/>
                </a:rPr>
                <a:t>Initialisation </a:t>
              </a:r>
              <a:r>
                <a:rPr lang="en-US" sz="1786">
                  <a:solidFill>
                    <a:srgbClr val="FFFFFF"/>
                  </a:solidFill>
                  <a:latin typeface="DM Sans"/>
                  <a:ea typeface="DM Sans"/>
                  <a:cs typeface="DM Sans"/>
                  <a:sym typeface="DM Sans"/>
                </a:rPr>
                <a:t>: Définir le nombre de clusters k et initialiser les centroïdes de manière aléatoire.</a:t>
              </a:r>
            </a:p>
          </p:txBody>
        </p:sp>
      </p:grpSp>
      <p:sp>
        <p:nvSpPr>
          <p:cNvPr name="TextBox 34" id="34"/>
          <p:cNvSpPr txBox="true"/>
          <p:nvPr/>
        </p:nvSpPr>
        <p:spPr>
          <a:xfrm rot="0">
            <a:off x="3511241" y="1119564"/>
            <a:ext cx="11265518" cy="865640"/>
          </a:xfrm>
          <a:prstGeom prst="rect">
            <a:avLst/>
          </a:prstGeom>
        </p:spPr>
        <p:txBody>
          <a:bodyPr anchor="t" rtlCol="false" tIns="0" lIns="0" bIns="0" rIns="0">
            <a:spAutoFit/>
          </a:bodyPr>
          <a:lstStyle/>
          <a:p>
            <a:pPr algn="ctr">
              <a:lnSpc>
                <a:spcPts val="6375"/>
              </a:lnSpc>
              <a:spcBef>
                <a:spcPct val="0"/>
              </a:spcBef>
            </a:pPr>
            <a:r>
              <a:rPr lang="en-US" b="true" sz="6312">
                <a:solidFill>
                  <a:srgbClr val="000000"/>
                </a:solidFill>
                <a:latin typeface="Bebas Neue Bold"/>
                <a:ea typeface="Bebas Neue Bold"/>
                <a:cs typeface="Bebas Neue Bold"/>
                <a:sym typeface="Bebas Neue Bold"/>
              </a:rPr>
              <a:t>Fonctionnement de l’algorithme k-Means</a:t>
            </a:r>
          </a:p>
        </p:txBody>
      </p:sp>
      <p:grpSp>
        <p:nvGrpSpPr>
          <p:cNvPr name="Group 35" id="35"/>
          <p:cNvGrpSpPr/>
          <p:nvPr/>
        </p:nvGrpSpPr>
        <p:grpSpPr>
          <a:xfrm rot="0">
            <a:off x="6970001" y="4663923"/>
            <a:ext cx="4347997" cy="854111"/>
            <a:chOff x="0" y="0"/>
            <a:chExt cx="1145152" cy="224951"/>
          </a:xfrm>
        </p:grpSpPr>
        <p:sp>
          <p:nvSpPr>
            <p:cNvPr name="Freeform 36" id="36"/>
            <p:cNvSpPr/>
            <p:nvPr/>
          </p:nvSpPr>
          <p:spPr>
            <a:xfrm flipH="false" flipV="false" rot="0">
              <a:off x="0" y="0"/>
              <a:ext cx="1145152" cy="224951"/>
            </a:xfrm>
            <a:custGeom>
              <a:avLst/>
              <a:gdLst/>
              <a:ahLst/>
              <a:cxnLst/>
              <a:rect r="r" b="b" t="t" l="l"/>
              <a:pathLst>
                <a:path h="224951" w="1145152">
                  <a:moveTo>
                    <a:pt x="90809" y="0"/>
                  </a:moveTo>
                  <a:lnTo>
                    <a:pt x="1054342" y="0"/>
                  </a:lnTo>
                  <a:cubicBezTo>
                    <a:pt x="1104495" y="0"/>
                    <a:pt x="1145152" y="40657"/>
                    <a:pt x="1145152" y="90809"/>
                  </a:cubicBezTo>
                  <a:lnTo>
                    <a:pt x="1145152" y="134142"/>
                  </a:lnTo>
                  <a:cubicBezTo>
                    <a:pt x="1145152" y="158226"/>
                    <a:pt x="1135584" y="181324"/>
                    <a:pt x="1118554" y="198354"/>
                  </a:cubicBezTo>
                  <a:cubicBezTo>
                    <a:pt x="1101524" y="215384"/>
                    <a:pt x="1078427" y="224951"/>
                    <a:pt x="1054342" y="224951"/>
                  </a:cubicBezTo>
                  <a:lnTo>
                    <a:pt x="90809" y="224951"/>
                  </a:lnTo>
                  <a:cubicBezTo>
                    <a:pt x="66725" y="224951"/>
                    <a:pt x="43627" y="215384"/>
                    <a:pt x="26597" y="198354"/>
                  </a:cubicBezTo>
                  <a:cubicBezTo>
                    <a:pt x="9567" y="181324"/>
                    <a:pt x="0" y="158226"/>
                    <a:pt x="0" y="134142"/>
                  </a:cubicBezTo>
                  <a:lnTo>
                    <a:pt x="0" y="90809"/>
                  </a:lnTo>
                  <a:cubicBezTo>
                    <a:pt x="0" y="66725"/>
                    <a:pt x="9567" y="43627"/>
                    <a:pt x="26597" y="26597"/>
                  </a:cubicBezTo>
                  <a:cubicBezTo>
                    <a:pt x="43627" y="9567"/>
                    <a:pt x="66725" y="0"/>
                    <a:pt x="90809" y="0"/>
                  </a:cubicBezTo>
                  <a:close/>
                </a:path>
              </a:pathLst>
            </a:custGeom>
            <a:solidFill>
              <a:srgbClr val="366994"/>
            </a:solidFill>
          </p:spPr>
        </p:sp>
        <p:sp>
          <p:nvSpPr>
            <p:cNvPr name="TextBox 37" id="37"/>
            <p:cNvSpPr txBox="true"/>
            <p:nvPr/>
          </p:nvSpPr>
          <p:spPr>
            <a:xfrm>
              <a:off x="0" y="38100"/>
              <a:ext cx="1145152" cy="186851"/>
            </a:xfrm>
            <a:prstGeom prst="rect">
              <a:avLst/>
            </a:prstGeom>
          </p:spPr>
          <p:txBody>
            <a:bodyPr anchor="ctr" rtlCol="false" tIns="50800" lIns="50800" bIns="50800" rIns="50800"/>
            <a:lstStyle/>
            <a:p>
              <a:pPr algn="ctr">
                <a:lnSpc>
                  <a:spcPts val="1732"/>
                </a:lnSpc>
              </a:pPr>
              <a:r>
                <a:rPr lang="en-US" b="true" sz="1786">
                  <a:solidFill>
                    <a:srgbClr val="FFFFFF"/>
                  </a:solidFill>
                  <a:latin typeface="DM Sans Bold"/>
                  <a:ea typeface="DM Sans Bold"/>
                  <a:cs typeface="DM Sans Bold"/>
                  <a:sym typeface="DM Sans Bold"/>
                </a:rPr>
                <a:t>Assignation</a:t>
              </a:r>
              <a:r>
                <a:rPr lang="en-US" sz="1786">
                  <a:solidFill>
                    <a:srgbClr val="FFFFFF"/>
                  </a:solidFill>
                  <a:latin typeface="DM Sans"/>
                  <a:ea typeface="DM Sans"/>
                  <a:cs typeface="DM Sans"/>
                  <a:sym typeface="DM Sans"/>
                </a:rPr>
                <a:t> : Assigner chaque point de données au centroïde le plus proche en fonction de la distance.</a:t>
              </a:r>
            </a:p>
          </p:txBody>
        </p:sp>
      </p:grpSp>
      <p:grpSp>
        <p:nvGrpSpPr>
          <p:cNvPr name="Group 38" id="38"/>
          <p:cNvGrpSpPr/>
          <p:nvPr/>
        </p:nvGrpSpPr>
        <p:grpSpPr>
          <a:xfrm rot="0">
            <a:off x="6970001" y="6146684"/>
            <a:ext cx="4347997" cy="854111"/>
            <a:chOff x="0" y="0"/>
            <a:chExt cx="1145152" cy="224951"/>
          </a:xfrm>
        </p:grpSpPr>
        <p:sp>
          <p:nvSpPr>
            <p:cNvPr name="Freeform 39" id="39"/>
            <p:cNvSpPr/>
            <p:nvPr/>
          </p:nvSpPr>
          <p:spPr>
            <a:xfrm flipH="false" flipV="false" rot="0">
              <a:off x="0" y="0"/>
              <a:ext cx="1145152" cy="224951"/>
            </a:xfrm>
            <a:custGeom>
              <a:avLst/>
              <a:gdLst/>
              <a:ahLst/>
              <a:cxnLst/>
              <a:rect r="r" b="b" t="t" l="l"/>
              <a:pathLst>
                <a:path h="224951" w="1145152">
                  <a:moveTo>
                    <a:pt x="90809" y="0"/>
                  </a:moveTo>
                  <a:lnTo>
                    <a:pt x="1054342" y="0"/>
                  </a:lnTo>
                  <a:cubicBezTo>
                    <a:pt x="1104495" y="0"/>
                    <a:pt x="1145152" y="40657"/>
                    <a:pt x="1145152" y="90809"/>
                  </a:cubicBezTo>
                  <a:lnTo>
                    <a:pt x="1145152" y="134142"/>
                  </a:lnTo>
                  <a:cubicBezTo>
                    <a:pt x="1145152" y="158226"/>
                    <a:pt x="1135584" y="181324"/>
                    <a:pt x="1118554" y="198354"/>
                  </a:cubicBezTo>
                  <a:cubicBezTo>
                    <a:pt x="1101524" y="215384"/>
                    <a:pt x="1078427" y="224951"/>
                    <a:pt x="1054342" y="224951"/>
                  </a:cubicBezTo>
                  <a:lnTo>
                    <a:pt x="90809" y="224951"/>
                  </a:lnTo>
                  <a:cubicBezTo>
                    <a:pt x="66725" y="224951"/>
                    <a:pt x="43627" y="215384"/>
                    <a:pt x="26597" y="198354"/>
                  </a:cubicBezTo>
                  <a:cubicBezTo>
                    <a:pt x="9567" y="181324"/>
                    <a:pt x="0" y="158226"/>
                    <a:pt x="0" y="134142"/>
                  </a:cubicBezTo>
                  <a:lnTo>
                    <a:pt x="0" y="90809"/>
                  </a:lnTo>
                  <a:cubicBezTo>
                    <a:pt x="0" y="66725"/>
                    <a:pt x="9567" y="43627"/>
                    <a:pt x="26597" y="26597"/>
                  </a:cubicBezTo>
                  <a:cubicBezTo>
                    <a:pt x="43627" y="9567"/>
                    <a:pt x="66725" y="0"/>
                    <a:pt x="90809" y="0"/>
                  </a:cubicBezTo>
                  <a:close/>
                </a:path>
              </a:pathLst>
            </a:custGeom>
            <a:solidFill>
              <a:srgbClr val="366994"/>
            </a:solidFill>
          </p:spPr>
        </p:sp>
        <p:sp>
          <p:nvSpPr>
            <p:cNvPr name="TextBox 40" id="40"/>
            <p:cNvSpPr txBox="true"/>
            <p:nvPr/>
          </p:nvSpPr>
          <p:spPr>
            <a:xfrm>
              <a:off x="0" y="38100"/>
              <a:ext cx="1145152" cy="186851"/>
            </a:xfrm>
            <a:prstGeom prst="rect">
              <a:avLst/>
            </a:prstGeom>
          </p:spPr>
          <p:txBody>
            <a:bodyPr anchor="ctr" rtlCol="false" tIns="50800" lIns="50800" bIns="50800" rIns="50800"/>
            <a:lstStyle/>
            <a:p>
              <a:pPr algn="ctr">
                <a:lnSpc>
                  <a:spcPts val="1732"/>
                </a:lnSpc>
              </a:pPr>
              <a:r>
                <a:rPr lang="en-US" b="true" sz="1786">
                  <a:solidFill>
                    <a:srgbClr val="FFFFFF"/>
                  </a:solidFill>
                  <a:latin typeface="DM Sans Bold"/>
                  <a:ea typeface="DM Sans Bold"/>
                  <a:cs typeface="DM Sans Bold"/>
                  <a:sym typeface="DM Sans Bold"/>
                </a:rPr>
                <a:t>Mise à jour des centroïdes : </a:t>
              </a:r>
              <a:r>
                <a:rPr lang="en-US" sz="1786">
                  <a:solidFill>
                    <a:srgbClr val="FFFFFF"/>
                  </a:solidFill>
                  <a:latin typeface="DM Sans"/>
                  <a:ea typeface="DM Sans"/>
                  <a:cs typeface="DM Sans"/>
                  <a:sym typeface="DM Sans"/>
                </a:rPr>
                <a:t>Recalculer les centroïdes en utilisant la moyenne des points assignés à chaque cluster.</a:t>
              </a:r>
            </a:p>
          </p:txBody>
        </p:sp>
      </p:grpSp>
      <p:grpSp>
        <p:nvGrpSpPr>
          <p:cNvPr name="Group 41" id="41"/>
          <p:cNvGrpSpPr/>
          <p:nvPr/>
        </p:nvGrpSpPr>
        <p:grpSpPr>
          <a:xfrm rot="0">
            <a:off x="6970001" y="7629445"/>
            <a:ext cx="4347997" cy="1073186"/>
            <a:chOff x="0" y="0"/>
            <a:chExt cx="1145152" cy="282650"/>
          </a:xfrm>
        </p:grpSpPr>
        <p:sp>
          <p:nvSpPr>
            <p:cNvPr name="Freeform 42" id="42"/>
            <p:cNvSpPr/>
            <p:nvPr/>
          </p:nvSpPr>
          <p:spPr>
            <a:xfrm flipH="false" flipV="false" rot="0">
              <a:off x="0" y="0"/>
              <a:ext cx="1145152" cy="282650"/>
            </a:xfrm>
            <a:custGeom>
              <a:avLst/>
              <a:gdLst/>
              <a:ahLst/>
              <a:cxnLst/>
              <a:rect r="r" b="b" t="t" l="l"/>
              <a:pathLst>
                <a:path h="282650" w="1145152">
                  <a:moveTo>
                    <a:pt x="90809" y="0"/>
                  </a:moveTo>
                  <a:lnTo>
                    <a:pt x="1054342" y="0"/>
                  </a:lnTo>
                  <a:cubicBezTo>
                    <a:pt x="1104495" y="0"/>
                    <a:pt x="1145152" y="40657"/>
                    <a:pt x="1145152" y="90809"/>
                  </a:cubicBezTo>
                  <a:lnTo>
                    <a:pt x="1145152" y="191841"/>
                  </a:lnTo>
                  <a:cubicBezTo>
                    <a:pt x="1145152" y="215925"/>
                    <a:pt x="1135584" y="239022"/>
                    <a:pt x="1118554" y="256052"/>
                  </a:cubicBezTo>
                  <a:cubicBezTo>
                    <a:pt x="1101524" y="273082"/>
                    <a:pt x="1078427" y="282650"/>
                    <a:pt x="1054342" y="282650"/>
                  </a:cubicBezTo>
                  <a:lnTo>
                    <a:pt x="90809" y="282650"/>
                  </a:lnTo>
                  <a:cubicBezTo>
                    <a:pt x="66725" y="282650"/>
                    <a:pt x="43627" y="273082"/>
                    <a:pt x="26597" y="256052"/>
                  </a:cubicBezTo>
                  <a:cubicBezTo>
                    <a:pt x="9567" y="239022"/>
                    <a:pt x="0" y="215925"/>
                    <a:pt x="0" y="191841"/>
                  </a:cubicBezTo>
                  <a:lnTo>
                    <a:pt x="0" y="90809"/>
                  </a:lnTo>
                  <a:cubicBezTo>
                    <a:pt x="0" y="66725"/>
                    <a:pt x="9567" y="43627"/>
                    <a:pt x="26597" y="26597"/>
                  </a:cubicBezTo>
                  <a:cubicBezTo>
                    <a:pt x="43627" y="9567"/>
                    <a:pt x="66725" y="0"/>
                    <a:pt x="90809" y="0"/>
                  </a:cubicBezTo>
                  <a:close/>
                </a:path>
              </a:pathLst>
            </a:custGeom>
            <a:solidFill>
              <a:srgbClr val="366994"/>
            </a:solidFill>
          </p:spPr>
        </p:sp>
        <p:sp>
          <p:nvSpPr>
            <p:cNvPr name="TextBox 43" id="43"/>
            <p:cNvSpPr txBox="true"/>
            <p:nvPr/>
          </p:nvSpPr>
          <p:spPr>
            <a:xfrm>
              <a:off x="0" y="38100"/>
              <a:ext cx="1145152" cy="244550"/>
            </a:xfrm>
            <a:prstGeom prst="rect">
              <a:avLst/>
            </a:prstGeom>
          </p:spPr>
          <p:txBody>
            <a:bodyPr anchor="ctr" rtlCol="false" tIns="50800" lIns="50800" bIns="50800" rIns="50800"/>
            <a:lstStyle/>
            <a:p>
              <a:pPr algn="ctr">
                <a:lnSpc>
                  <a:spcPts val="1732"/>
                </a:lnSpc>
              </a:pPr>
              <a:r>
                <a:rPr lang="en-US" b="true" sz="1786">
                  <a:solidFill>
                    <a:srgbClr val="FFFFFF"/>
                  </a:solidFill>
                  <a:latin typeface="DM Sans Bold"/>
                  <a:ea typeface="DM Sans Bold"/>
                  <a:cs typeface="DM Sans Bold"/>
                  <a:sym typeface="DM Sans Bold"/>
                </a:rPr>
                <a:t>Répétition : </a:t>
              </a:r>
              <a:r>
                <a:rPr lang="en-US" sz="1786">
                  <a:solidFill>
                    <a:srgbClr val="FFFFFF"/>
                  </a:solidFill>
                  <a:latin typeface="DM Sans"/>
                  <a:ea typeface="DM Sans"/>
                  <a:cs typeface="DM Sans"/>
                  <a:sym typeface="DM Sans"/>
                </a:rPr>
                <a:t>Répéter les étapes d’assignation et de mise à jour jusqu’à ce que les centroïdes se stabilisent ou qu’un critère d’arrêt soit atteint.</a:t>
              </a:r>
            </a:p>
          </p:txBody>
        </p:sp>
      </p:grpSp>
      <p:sp>
        <p:nvSpPr>
          <p:cNvPr name="AutoShape 44" id="44"/>
          <p:cNvSpPr/>
          <p:nvPr/>
        </p:nvSpPr>
        <p:spPr>
          <a:xfrm>
            <a:off x="9144000" y="4036414"/>
            <a:ext cx="0" cy="627509"/>
          </a:xfrm>
          <a:prstGeom prst="line">
            <a:avLst/>
          </a:prstGeom>
          <a:ln cap="flat" w="38100">
            <a:solidFill>
              <a:srgbClr val="000000"/>
            </a:solidFill>
            <a:prstDash val="sysDot"/>
            <a:headEnd type="none" len="sm" w="sm"/>
            <a:tailEnd type="arrow" len="sm" w="med"/>
          </a:ln>
        </p:spPr>
      </p:sp>
      <p:sp>
        <p:nvSpPr>
          <p:cNvPr name="AutoShape 45" id="45"/>
          <p:cNvSpPr/>
          <p:nvPr/>
        </p:nvSpPr>
        <p:spPr>
          <a:xfrm>
            <a:off x="9144000" y="5518034"/>
            <a:ext cx="0" cy="628650"/>
          </a:xfrm>
          <a:prstGeom prst="line">
            <a:avLst/>
          </a:prstGeom>
          <a:ln cap="flat" w="38100">
            <a:solidFill>
              <a:srgbClr val="000000"/>
            </a:solidFill>
            <a:prstDash val="sysDot"/>
            <a:headEnd type="none" len="sm" w="sm"/>
            <a:tailEnd type="arrow" len="sm" w="med"/>
          </a:ln>
        </p:spPr>
      </p:sp>
      <p:sp>
        <p:nvSpPr>
          <p:cNvPr name="AutoShape 46" id="46"/>
          <p:cNvSpPr/>
          <p:nvPr/>
        </p:nvSpPr>
        <p:spPr>
          <a:xfrm>
            <a:off x="9144000" y="7000795"/>
            <a:ext cx="0" cy="628650"/>
          </a:xfrm>
          <a:prstGeom prst="line">
            <a:avLst/>
          </a:prstGeom>
          <a:ln cap="flat" w="38100">
            <a:solidFill>
              <a:srgbClr val="000000"/>
            </a:solidFill>
            <a:prstDash val="sysDot"/>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DAGauOU3RjQ</dc:identifier>
  <dcterms:modified xsi:type="dcterms:W3CDTF">2011-08-01T06:04:30Z</dcterms:modified>
  <cp:revision>1</cp:revision>
  <dc:title>AI Presentation</dc:title>
</cp:coreProperties>
</file>